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6" r:id="rId5"/>
  </p:sldMasterIdLst>
  <p:sldIdLst>
    <p:sldId id="265" r:id="rId6"/>
    <p:sldId id="269" r:id="rId7"/>
    <p:sldId id="353" r:id="rId8"/>
    <p:sldId id="266" r:id="rId9"/>
    <p:sldId id="270" r:id="rId10"/>
    <p:sldId id="271" r:id="rId11"/>
    <p:sldId id="330" r:id="rId12"/>
    <p:sldId id="272" r:id="rId13"/>
    <p:sldId id="273" r:id="rId14"/>
    <p:sldId id="329" r:id="rId15"/>
    <p:sldId id="334" r:id="rId16"/>
    <p:sldId id="275" r:id="rId17"/>
    <p:sldId id="276" r:id="rId18"/>
    <p:sldId id="352" r:id="rId19"/>
    <p:sldId id="346" r:id="rId20"/>
    <p:sldId id="331" r:id="rId21"/>
    <p:sldId id="306" r:id="rId22"/>
    <p:sldId id="328" r:id="rId23"/>
    <p:sldId id="327" r:id="rId24"/>
    <p:sldId id="317" r:id="rId25"/>
    <p:sldId id="326" r:id="rId26"/>
    <p:sldId id="325" r:id="rId27"/>
    <p:sldId id="320" r:id="rId28"/>
    <p:sldId id="324" r:id="rId29"/>
    <p:sldId id="323" r:id="rId30"/>
    <p:sldId id="349" r:id="rId31"/>
    <p:sldId id="322" r:id="rId32"/>
    <p:sldId id="307" r:id="rId33"/>
    <p:sldId id="312" r:id="rId34"/>
    <p:sldId id="337" r:id="rId35"/>
    <p:sldId id="336" r:id="rId36"/>
    <p:sldId id="335" r:id="rId37"/>
    <p:sldId id="274" r:id="rId38"/>
    <p:sldId id="333" r:id="rId39"/>
    <p:sldId id="321" r:id="rId40"/>
    <p:sldId id="348" r:id="rId41"/>
    <p:sldId id="347" r:id="rId42"/>
    <p:sldId id="350" r:id="rId43"/>
    <p:sldId id="277" r:id="rId44"/>
    <p:sldId id="310" r:id="rId45"/>
    <p:sldId id="2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2D6891-B51C-AC33-0B46-393F4E270D56}" name="Michaela Baxter" initials="MB" userId="S::michaela.baxter@hclibrary.org::a4a047ce-cadc-4f96-89b5-f25370f26648" providerId="AD"/>
  <p188:author id="{880124AF-D9A7-54CB-56F1-1B90E4FED9BD}" name="Guest User" initials="GU" userId="S::urn:spo:anon#6ec1bbe13c3ee40f17f8c4074f44fc89780c30652f44e079614b617950ecd4a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7CDE8"/>
    <a:srgbClr val="0088E3"/>
    <a:srgbClr val="AAE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60059-7770-AF6E-691F-F46C7FAA3A25}" v="34" dt="2023-09-13T19:25:20.472"/>
    <p1510:client id="{05A9A173-8967-0F70-7A2C-AEE15D6B3F4B}" v="112" dt="2022-09-14T19:11:18.393"/>
    <p1510:client id="{0763DFD4-8590-C4C6-5646-F27A3DC6DADA}" v="10" dt="2023-09-13T18:14:01.151"/>
    <p1510:client id="{118901C1-23FB-8294-E9F2-A86230CAF717}" v="62" dt="2023-09-14T13:27:48.231"/>
    <p1510:client id="{1588B915-685D-3BDA-1647-4B0AC32BD9FA}" v="30" dt="2023-09-10T15:13:06.622"/>
    <p1510:client id="{182FD0DA-25BF-F7E8-161F-CDAB30BAAE0D}" v="81" dt="2022-08-31T14:22:12.317"/>
    <p1510:client id="{19CA4065-4779-6D30-AFE7-F1E72CFFB926}" v="83" dt="2023-09-11T22:03:52.455"/>
    <p1510:client id="{19F3A1C7-644E-C667-EF99-E5ED52857E4C}" v="416" dt="2022-08-31T18:19:42.024"/>
    <p1510:client id="{1B8E1A64-CC25-14DD-5EDC-EEBB1B4AC714}" v="1" dt="2022-09-15T14:01:03.078"/>
    <p1510:client id="{1C83006C-FC2B-F574-CC40-E80DF56A2F05}" v="60" dt="2022-09-15T23:38:05.928"/>
    <p1510:client id="{2054C123-3977-8427-B5AD-723D54346B4D}" v="61" dt="2023-09-14T13:21:29.802"/>
    <p1510:client id="{20BABF56-7894-02E1-A67C-41838481BB8A}" v="33" dt="2023-09-13T20:26:12.185"/>
    <p1510:client id="{2150E9E6-9475-5D35-8FBC-8A236197A2A7}" v="1" dt="2022-09-15T14:00:22.144"/>
    <p1510:client id="{246AFB07-6D94-DC6D-05ED-C1997D3DBF9B}" v="16" dt="2023-09-11T20:34:08.393"/>
    <p1510:client id="{266FD419-DEF4-FB6D-0F3F-62AEABF79B49}" v="1" dt="2023-08-29T20:39:53.298"/>
    <p1510:client id="{28B30B25-1853-910D-809E-67E6A440C3F1}" v="12" dt="2022-09-14T19:05:34.182"/>
    <p1510:client id="{30C68609-69B7-B1C9-05A4-095D52CDB9FC}" v="5" dt="2023-09-09T20:12:32.255"/>
    <p1510:client id="{32A64EF3-8C0F-4464-C7BF-9925BC16A181}" v="111" dt="2021-12-29T16:47:33.237"/>
    <p1510:client id="{3540E150-0955-0338-5DC3-B278F3AB50B9}" v="220" dt="2022-09-14T15:04:09.913"/>
    <p1510:client id="{3DB2C3DF-54F8-A601-634D-6EF4A103C123}" v="4" dt="2023-09-13T14:45:28.973"/>
    <p1510:client id="{3E4E1349-D488-E4C6-03F8-3F006E6318FC}" v="257" dt="2023-07-26T02:33:17.574"/>
    <p1510:client id="{432D89EE-4B92-89C9-7D1E-9E75EE1933A7}" v="102" dt="2023-09-11T16:45:36.585"/>
    <p1510:client id="{43530440-60AC-265B-A995-40E16EDC98F0}" v="57" dt="2023-09-09T18:22:15.513"/>
    <p1510:client id="{43578E89-0378-61D9-7E83-298FD02F47B0}" v="137" dt="2022-09-14T20:28:06.282"/>
    <p1510:client id="{435B88E0-D7F6-1BF6-6EA0-80762240779F}" v="53" dt="2022-09-13T18:21:35.776"/>
    <p1510:client id="{45567C37-1C4F-0548-526A-CE2496C06CCF}" v="3" dt="2023-04-03T20:50:15.386"/>
    <p1510:client id="{499363D0-77B7-184E-6384-76DAC540E9E6}" v="5" dt="2022-09-14T11:47:37.121"/>
    <p1510:client id="{4BB24BD3-97CF-E20E-F319-8DD4D0118FBE}" v="196" dt="2023-09-11T20:52:45.395"/>
    <p1510:client id="{4D1A1199-B647-2240-62AD-B2FE10BF7266}" v="96" dt="2023-09-11T14:25:23.699"/>
    <p1510:client id="{4ECA7430-662E-C532-CABB-8EA42463EFB7}" v="147" dt="2022-09-13T19:28:32.783"/>
    <p1510:client id="{51565631-50BA-5C90-C27C-5230B13789DE}" v="9" dt="2023-09-10T20:23:08.641"/>
    <p1510:client id="{5443D041-37DB-E0E9-3798-73691140DB25}" v="60" dt="2023-09-12T22:21:47.530"/>
    <p1510:client id="{57058CA4-69AA-FA05-CB80-15B641A4A77F}" v="235" dt="2022-09-15T14:36:13.469"/>
    <p1510:client id="{57E83A62-2335-D575-70EC-427FAA1717CE}" v="268" dt="2022-08-29T21:21:09.528"/>
    <p1510:client id="{5D1F4A7E-5FE6-236E-0086-CA605732B427}" v="9" dt="2023-09-13T18:08:16.931"/>
    <p1510:client id="{60BA5D37-C5C2-9ABF-B37B-31F49A6E3B15}" v="27" dt="2022-09-13T18:58:47.188"/>
    <p1510:client id="{6388C3A6-6A35-6B5F-AE8A-0CCEEF5D8BE1}" v="171" dt="2023-09-12T16:21:55.201"/>
    <p1510:client id="{66991803-45EC-E784-DEDA-C94306886E48}" v="1" dt="2022-09-16T15:40:25.054"/>
    <p1510:client id="{67214441-6D59-6E0B-123C-5543C6EB4419}" v="251" dt="2023-09-09T21:14:00.306"/>
    <p1510:client id="{681E235E-7C8D-6129-9336-FDD24EE6DC85}" v="302" dt="2023-09-12T19:06:39.674"/>
    <p1510:client id="{6C256568-33EB-06B5-3F30-E42A33305681}" v="233" dt="2022-09-15T17:50:54.017"/>
    <p1510:client id="{6CEE7216-136A-3D12-DBE0-6E6FF433ECE2}" v="284" dt="2022-09-19T16:51:31.192"/>
    <p1510:client id="{6F600096-3210-C9D0-8708-2DA8A7E33F74}" v="32" dt="2022-09-06T18:24:21.429"/>
    <p1510:client id="{717EAE7E-E054-2A24-C885-4F3EED60A85D}" v="1" dt="2020-10-28T21:07:34.652"/>
    <p1510:client id="{72B0FDF3-5482-0256-1051-7034FFAB3DC2}" v="24" dt="2023-09-13T18:58:17.368"/>
    <p1510:client id="{769917E0-1B8A-25AA-0A61-6BA212DEC436}" v="34" dt="2023-09-21T16:28:30.464"/>
    <p1510:client id="{77728E9C-0E46-FB54-EDB3-4CD25714F86F}" v="3" dt="2022-09-19T15:49:20.602"/>
    <p1510:client id="{783ECDCB-B056-DEEB-1926-7908EB499DEE}" v="39" dt="2023-08-29T20:02:48.715"/>
    <p1510:client id="{79ACE13D-D9ED-5A71-CCBC-2AA8306D9529}" v="4" dt="2022-08-31T19:56:29.597"/>
    <p1510:client id="{7E44B804-2CC2-498C-6EE9-69F07EF5EDB7}" v="11" dt="2023-09-14T19:53:50.182"/>
    <p1510:client id="{88A44691-D68D-EC30-839F-EA20BCBD37FA}" v="52" dt="2023-09-12T17:18:44.570"/>
    <p1510:client id="{8FC97FAA-E3DE-DD06-6D58-9115A4F63369}" v="68" dt="2022-09-19T17:10:01.582"/>
    <p1510:client id="{9014A66C-185F-3E28-B8D9-C2CEFFD4A27C}" v="1" dt="2020-10-28T18:59:35.523"/>
    <p1510:client id="{908A4591-85F4-27FB-1EF7-A6B48AECEA96}" v="255" dt="2022-08-31T16:51:49.929"/>
    <p1510:client id="{9B7DF81B-8A72-3919-2DC3-6AFEE0075E1F}" v="59" dt="2022-09-14T14:15:18.806"/>
    <p1510:client id="{9BFCD521-BBFF-D249-19FF-71F4C6B725E8}" v="1222" dt="2022-08-31T00:34:38.413"/>
    <p1510:client id="{9D03A722-FA77-B997-D830-CBCCB0740DD9}" v="204" dt="2022-09-15T23:28:10.863"/>
    <p1510:client id="{9D0D50B3-6F2C-42DD-B30B-C30E5C054633}" v="5" dt="2023-07-26T00:32:36.041"/>
    <p1510:client id="{9D355B14-DF01-9B89-348B-6B56B201C8C1}" v="37" dt="2022-09-16T17:51:16.973"/>
    <p1510:client id="{9F820607-F05D-8AE0-EEC7-96F8E3DD28A1}" v="161" dt="2023-09-13T17:55:48.994"/>
    <p1510:client id="{9F944898-EBAD-B6FD-9B9C-6AA630A31544}" v="250" dt="2023-09-10T15:06:40.412"/>
    <p1510:client id="{A0FE1C4D-6B53-8B3B-A78F-31A0F0E645C4}" v="90" dt="2023-07-26T00:40:00.831"/>
    <p1510:client id="{A3792C25-56A3-49E2-5B2C-902E9CF28866}" v="36" dt="2023-09-06T14:53:24.722"/>
    <p1510:client id="{A8241763-BDBE-A536-AED6-FD1DE715F900}" v="35" dt="2021-12-29T15:35:23.206"/>
    <p1510:client id="{A97D1B79-F80E-4B0D-443E-7C18D736BCE7}" v="60" dt="2023-10-02T11:52:54.467"/>
    <p1510:client id="{AB0D9821-3637-A347-35A4-F933D4E5581D}" v="3" dt="2022-09-01T17:13:50.841"/>
    <p1510:client id="{AC4CF4DC-9530-95A3-D271-C0233AB71F5E}" v="2" dt="2023-09-21T20:26:17.932"/>
    <p1510:client id="{B3DB00EE-2B33-37BF-7394-EA3F1B36769F}" v="57" dt="2022-08-31T14:51:21.115"/>
    <p1510:client id="{B405CB3F-761D-F584-3B9A-167BA298C2D4}" v="100" dt="2023-09-11T15:52:03.681"/>
    <p1510:client id="{B4F0A3ED-953A-7BDD-CD60-14CA3101ED51}" v="2" dt="2022-09-16T20:15:35.230"/>
    <p1510:client id="{B799F77D-CFDF-ECAD-E16B-A2D731B369E9}" v="97" dt="2023-08-26T19:29:43.538"/>
    <p1510:client id="{B94161CE-6F15-4F00-A5A4-D3A5F08C6B1B}" v="145" dt="2022-09-14T16:17:39.177"/>
    <p1510:client id="{BA575734-8923-2EC6-8953-B47330B35BAD}" v="2" dt="2023-09-13T18:57:36.098"/>
    <p1510:client id="{BEC21F3E-ECD1-9474-B0D7-8264B23A1AA3}" v="5" dt="2023-09-12T21:13:25.804"/>
    <p1510:client id="{BF825C1A-E026-A1D0-1681-B354F852C610}" v="344" dt="2022-09-15T14:32:05.800"/>
    <p1510:client id="{C810A059-E197-3D2B-365A-3F7B936999F0}" v="20" dt="2023-09-12T17:53:33.130"/>
    <p1510:client id="{C920D71B-8BAA-B93A-9F79-95FC4D387FF6}" v="72" dt="2022-09-15T20:48:49.011"/>
    <p1510:client id="{CA953D12-E8DD-C35D-1FAA-0E17E5F3EF67}" v="32" dt="2023-09-13T12:14:52.236"/>
    <p1510:client id="{CA9D3B7C-5457-2002-47F5-58296F4AB05B}" v="46" dt="2023-08-26T20:55:07.059"/>
    <p1510:client id="{CC1AC056-16AB-10D2-2EF4-20CCD2D76E1B}" v="74" dt="2023-09-14T13:23:02.446"/>
    <p1510:client id="{D5C90EBB-8282-82A2-35AF-9FFEEA183779}" v="124" dt="2021-12-28T21:20:05.596"/>
    <p1510:client id="{D5FE3D5F-6A9C-5AF6-5812-EFE8670255B1}" v="242" dt="2023-08-30T19:08:30.918"/>
    <p1510:client id="{D82153FE-4A62-8567-6C5F-BCC94038D3CC}" v="156" dt="2023-09-05T18:18:34.512"/>
    <p1510:client id="{D8E155BB-4E00-5D5E-2428-545094918AEF}" v="3" dt="2023-09-13T17:58:01.661"/>
    <p1510:client id="{DBA4EAE2-B3DB-2A11-2429-F0A75E7D62B0}" v="64" dt="2023-09-12T00:48:30.486"/>
    <p1510:client id="{DD06E82E-4F8E-4F76-C007-4AFF6F43EB25}" v="382" dt="2022-08-31T17:41:59.103"/>
    <p1510:client id="{DD60943F-2205-A93D-5A2D-0204CE69F510}" v="340" dt="2022-09-19T19:14:54.091"/>
    <p1510:client id="{E32F3737-160D-7488-5023-0E38A590F7A8}" v="2" dt="2022-08-31T13:40:17.172"/>
    <p1510:client id="{E4F4AC20-2458-D123-8A18-F4FB234FEF06}" v="16" dt="2023-09-11T19:32:55.451"/>
    <p1510:client id="{E6E0712A-8533-D25B-A5F2-324B5E3C6D26}" v="113" dt="2023-09-01T16:57:48.346"/>
    <p1510:client id="{E971D209-ACF4-88F2-E858-46B8E6460F46}" v="6" dt="2022-09-13T22:26:43.183"/>
    <p1510:client id="{EB18F39F-07EB-1B98-88DE-253E8B1792AB}" v="90" dt="2022-08-31T20:34:50.577"/>
    <p1510:client id="{F351D863-ACEA-DF6F-9EFF-C381A774402A}" v="59" dt="2023-07-29T21:24:47.773"/>
    <p1510:client id="{F5A4A65D-CA07-2D33-A3F8-6A5B2A89457B}" v="53" dt="2022-08-31T18:56:30.329"/>
    <p1510:client id="{F83C0F7D-A619-19AA-289B-D16949210384}" v="84" dt="2023-09-11T20:37:17.250"/>
    <p1510:client id="{FA80EBE0-2303-7BE3-A2D1-0355CE617125}" v="52" dt="2023-09-12T18:29:12.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5179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7234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964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693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2333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0278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26480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30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098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77691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10/3/2023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780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10/3/2023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116065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5" r:id="rId7"/>
    <p:sldLayoutId id="2147483731" r:id="rId8"/>
    <p:sldLayoutId id="2147483732" r:id="rId9"/>
    <p:sldLayoutId id="2147483733" r:id="rId10"/>
    <p:sldLayoutId id="2147483734"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bit.ly/bfd2024"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mailto:askhcls@hclibrary.org" TargetMode="External"/><Relationship Id="rId7"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tinyurl.com/hcls1on1" TargetMode="Externa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A group of books on a black background&#10;&#10;Description automatically generated">
            <a:extLst>
              <a:ext uri="{FF2B5EF4-FFF2-40B4-BE49-F238E27FC236}">
                <a16:creationId xmlns:a16="http://schemas.microsoft.com/office/drawing/2014/main" id="{3668487E-1AB3-EF38-6B08-78A341783CA0}"/>
              </a:ext>
            </a:extLst>
          </p:cNvPr>
          <p:cNvPicPr>
            <a:picLocks noChangeAspect="1"/>
          </p:cNvPicPr>
          <p:nvPr/>
        </p:nvPicPr>
        <p:blipFill>
          <a:blip r:embed="rId2"/>
          <a:stretch>
            <a:fillRect/>
          </a:stretch>
        </p:blipFill>
        <p:spPr>
          <a:xfrm>
            <a:off x="-5750" y="-2336"/>
            <a:ext cx="12203500" cy="6862672"/>
          </a:xfrm>
          <a:prstGeom prst="rect">
            <a:avLst/>
          </a:prstGeom>
        </p:spPr>
      </p:pic>
      <p:pic>
        <p:nvPicPr>
          <p:cNvPr id="3" name="Picture 16" descr="Graphical user interface, application&#10;&#10;Description automatically generated">
            <a:extLst>
              <a:ext uri="{FF2B5EF4-FFF2-40B4-BE49-F238E27FC236}">
                <a16:creationId xmlns:a16="http://schemas.microsoft.com/office/drawing/2014/main" id="{4F12F15D-183D-1552-252A-7DA8390849A3}"/>
              </a:ext>
            </a:extLst>
          </p:cNvPr>
          <p:cNvPicPr>
            <a:picLocks noChangeAspect="1"/>
          </p:cNvPicPr>
          <p:nvPr/>
        </p:nvPicPr>
        <p:blipFill rotWithShape="1">
          <a:blip r:embed="rId3"/>
          <a:srcRect l="17198" t="14566" r="63024" b="64706"/>
          <a:stretch/>
        </p:blipFill>
        <p:spPr>
          <a:xfrm>
            <a:off x="10199853" y="4964200"/>
            <a:ext cx="1507112" cy="2044172"/>
          </a:xfrm>
          <a:prstGeom prst="rect">
            <a:avLst/>
          </a:prstGeom>
        </p:spPr>
      </p:pic>
    </p:spTree>
    <p:extLst>
      <p:ext uri="{BB962C8B-B14F-4D97-AF65-F5344CB8AC3E}">
        <p14:creationId xmlns:p14="http://schemas.microsoft.com/office/powerpoint/2010/main" val="4099308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Autofit/>
          </a:bodyPr>
          <a:lstStyle/>
          <a:p>
            <a:pPr algn="ctr"/>
            <a:r>
              <a:rPr lang="en-US" sz="4800" b="1">
                <a:solidFill>
                  <a:srgbClr val="FFFFFF"/>
                </a:solidFill>
                <a:cs typeface="Calibri Light"/>
              </a:rPr>
              <a:t>Wendy's Tip</a:t>
            </a:r>
            <a:endParaRPr lang="en-US"/>
          </a:p>
        </p:txBody>
      </p:sp>
      <p:sp>
        <p:nvSpPr>
          <p:cNvPr id="12" name="Content Placeholder 11">
            <a:extLst>
              <a:ext uri="{FF2B5EF4-FFF2-40B4-BE49-F238E27FC236}">
                <a16:creationId xmlns:a16="http://schemas.microsoft.com/office/drawing/2014/main" id="{AFB638B6-88D4-A0C1-81B5-B1756D7A4A8F}"/>
              </a:ext>
            </a:extLst>
          </p:cNvPr>
          <p:cNvSpPr>
            <a:spLocks noGrp="1"/>
          </p:cNvSpPr>
          <p:nvPr>
            <p:ph idx="1"/>
          </p:nvPr>
        </p:nvSpPr>
        <p:spPr>
          <a:xfrm>
            <a:off x="838200" y="1621186"/>
            <a:ext cx="10515600" cy="4555777"/>
          </a:xfrm>
        </p:spPr>
        <p:txBody>
          <a:bodyPr vert="horz" lIns="91440" tIns="45720" rIns="91440" bIns="45720" rtlCol="0" anchor="t">
            <a:normAutofit/>
          </a:bodyPr>
          <a:lstStyle/>
          <a:p>
            <a:pPr marL="0" indent="0">
              <a:buNone/>
            </a:pPr>
            <a:endParaRPr lang="en-US">
              <a:solidFill>
                <a:schemeClr val="accent1"/>
              </a:solidFill>
              <a:cs typeface="Calibri"/>
            </a:endParaRPr>
          </a:p>
          <a:p>
            <a:pPr marL="0" indent="0" algn="ctr">
              <a:buNone/>
            </a:pPr>
            <a:r>
              <a:rPr lang="en-US">
                <a:solidFill>
                  <a:schemeClr val="accent1"/>
                </a:solidFill>
                <a:cs typeface="Calibri"/>
              </a:rPr>
              <a:t>HCLS has over 20 book clubs for adults!</a:t>
            </a:r>
          </a:p>
          <a:p>
            <a:pPr marL="0" indent="0">
              <a:buNone/>
            </a:pPr>
            <a:endParaRPr lang="en-US">
              <a:solidFill>
                <a:schemeClr val="accent1"/>
              </a:solidFill>
              <a:cs typeface="Calibri"/>
            </a:endParaRPr>
          </a:p>
          <a:p>
            <a:r>
              <a:rPr lang="en-US">
                <a:solidFill>
                  <a:schemeClr val="bg1"/>
                </a:solidFill>
                <a:cs typeface="Calibri"/>
              </a:rPr>
              <a:t>Visit hclibrary.org</a:t>
            </a:r>
          </a:p>
          <a:p>
            <a:r>
              <a:rPr lang="en-US">
                <a:solidFill>
                  <a:schemeClr val="bg1"/>
                </a:solidFill>
                <a:cs typeface="Calibri"/>
              </a:rPr>
              <a:t>Click on "classes &amp; events" tab</a:t>
            </a:r>
          </a:p>
          <a:p>
            <a:r>
              <a:rPr lang="en-US">
                <a:solidFill>
                  <a:schemeClr val="bg1"/>
                </a:solidFill>
                <a:cs typeface="Calibri"/>
              </a:rPr>
              <a:t>Under filters on the left, chose ages 19+  under "age group"</a:t>
            </a:r>
          </a:p>
          <a:p>
            <a:r>
              <a:rPr lang="en-US">
                <a:solidFill>
                  <a:schemeClr val="bg1"/>
                </a:solidFill>
                <a:cs typeface="Calibri"/>
              </a:rPr>
              <a:t>Choose Book Clubs under "program type"</a:t>
            </a:r>
          </a:p>
          <a:p>
            <a:r>
              <a:rPr lang="en-US">
                <a:solidFill>
                  <a:schemeClr val="bg1"/>
                </a:solidFill>
                <a:cs typeface="Calibri"/>
              </a:rPr>
              <a:t>Or search by name of the group</a:t>
            </a:r>
          </a:p>
          <a:p>
            <a:endParaRPr lang="en-US" sz="2200">
              <a:solidFill>
                <a:schemeClr val="bg1"/>
              </a:solidFill>
              <a:cs typeface="Calibri"/>
            </a:endParaRPr>
          </a:p>
        </p:txBody>
      </p:sp>
    </p:spTree>
    <p:extLst>
      <p:ext uri="{BB962C8B-B14F-4D97-AF65-F5344CB8AC3E}">
        <p14:creationId xmlns:p14="http://schemas.microsoft.com/office/powerpoint/2010/main" val="3957802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1070835" y="1355407"/>
            <a:ext cx="5897393" cy="1870342"/>
          </a:xfrm>
        </p:spPr>
        <p:txBody>
          <a:bodyPr>
            <a:noAutofit/>
          </a:bodyPr>
          <a:lstStyle/>
          <a:p>
            <a:pPr algn="ctr"/>
            <a:br>
              <a:rPr lang="en-US" sz="6600" b="1">
                <a:solidFill>
                  <a:srgbClr val="FFFFFF"/>
                </a:solidFill>
                <a:cs typeface="Calibri Light"/>
              </a:rPr>
            </a:br>
            <a:br>
              <a:rPr lang="en-US" sz="6600" b="1">
                <a:cs typeface="Calibri Light"/>
              </a:rPr>
            </a:br>
            <a:r>
              <a:rPr lang="en-US" sz="6600" b="1">
                <a:solidFill>
                  <a:srgbClr val="FFFFFF"/>
                </a:solidFill>
                <a:cs typeface="Calibri Light"/>
              </a:rPr>
              <a:t> </a:t>
            </a:r>
          </a:p>
        </p:txBody>
      </p:sp>
      <p:sp>
        <p:nvSpPr>
          <p:cNvPr id="7" name="Rectangle 6">
            <a:extLst>
              <a:ext uri="{FF2B5EF4-FFF2-40B4-BE49-F238E27FC236}">
                <a16:creationId xmlns:a16="http://schemas.microsoft.com/office/drawing/2014/main" id="{0872F72B-C076-5CF4-AFDC-4EFD2F956185}"/>
              </a:ext>
            </a:extLst>
          </p:cNvPr>
          <p:cNvSpPr/>
          <p:nvPr/>
        </p:nvSpPr>
        <p:spPr>
          <a:xfrm>
            <a:off x="7285463" y="836341"/>
            <a:ext cx="3493698" cy="52764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Book Cover</a:t>
            </a:r>
            <a:endParaRPr lang="en-US"/>
          </a:p>
        </p:txBody>
      </p:sp>
      <p:sp>
        <p:nvSpPr>
          <p:cNvPr id="8" name="Title 2">
            <a:extLst>
              <a:ext uri="{FF2B5EF4-FFF2-40B4-BE49-F238E27FC236}">
                <a16:creationId xmlns:a16="http://schemas.microsoft.com/office/drawing/2014/main" id="{02459B79-0F28-EE76-EE43-B030C9EAB19A}"/>
              </a:ext>
            </a:extLst>
          </p:cNvPr>
          <p:cNvSpPr txBox="1">
            <a:spLocks/>
          </p:cNvSpPr>
          <p:nvPr/>
        </p:nvSpPr>
        <p:spPr>
          <a:xfrm>
            <a:off x="826420" y="1700463"/>
            <a:ext cx="5897393" cy="16403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6600" b="1" i="1">
                <a:solidFill>
                  <a:srgbClr val="FFFFFF"/>
                </a:solidFill>
                <a:cs typeface="Calibri Light"/>
              </a:rPr>
              <a:t>Do Tell</a:t>
            </a:r>
          </a:p>
        </p:txBody>
      </p:sp>
      <p:sp>
        <p:nvSpPr>
          <p:cNvPr id="10" name="Text Placeholder 5">
            <a:extLst>
              <a:ext uri="{FF2B5EF4-FFF2-40B4-BE49-F238E27FC236}">
                <a16:creationId xmlns:a16="http://schemas.microsoft.com/office/drawing/2014/main" id="{7902B60C-B64D-EAD7-ACA5-9A3661C98B2D}"/>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Lindsay Lynch</a:t>
            </a:r>
            <a:endParaRPr lang="en-US" sz="4800">
              <a:solidFill>
                <a:schemeClr val="bg1"/>
              </a:solidFill>
              <a:ea typeface="Calibri"/>
              <a:cs typeface="Calibri"/>
            </a:endParaRPr>
          </a:p>
        </p:txBody>
      </p:sp>
      <p:sp>
        <p:nvSpPr>
          <p:cNvPr id="12" name="TextBox 11">
            <a:extLst>
              <a:ext uri="{FF2B5EF4-FFF2-40B4-BE49-F238E27FC236}">
                <a16:creationId xmlns:a16="http://schemas.microsoft.com/office/drawing/2014/main" id="{83484664-1BCE-089E-A973-7E6D488BF05D}"/>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14" name="TextBox 13">
            <a:extLst>
              <a:ext uri="{FF2B5EF4-FFF2-40B4-BE49-F238E27FC236}">
                <a16:creationId xmlns:a16="http://schemas.microsoft.com/office/drawing/2014/main" id="{9A66D078-D6B5-3E07-4123-814067D3BD47}"/>
              </a:ext>
            </a:extLst>
          </p:cNvPr>
          <p:cNvSpPr txBox="1"/>
          <p:nvPr/>
        </p:nvSpPr>
        <p:spPr>
          <a:xfrm>
            <a:off x="828841" y="1697789"/>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Wendy recommends</a:t>
            </a:r>
          </a:p>
        </p:txBody>
      </p:sp>
      <p:pic>
        <p:nvPicPr>
          <p:cNvPr id="2" name="Picture 1" descr="A book cover with a red background&#10;&#10;Description automatically generated">
            <a:extLst>
              <a:ext uri="{FF2B5EF4-FFF2-40B4-BE49-F238E27FC236}">
                <a16:creationId xmlns:a16="http://schemas.microsoft.com/office/drawing/2014/main" id="{619DAEDC-2F87-7180-94C4-0C41CF3DEDFB}"/>
              </a:ext>
            </a:extLst>
          </p:cNvPr>
          <p:cNvPicPr>
            <a:picLocks noChangeAspect="1"/>
          </p:cNvPicPr>
          <p:nvPr/>
        </p:nvPicPr>
        <p:blipFill>
          <a:blip r:embed="rId2"/>
          <a:stretch>
            <a:fillRect/>
          </a:stretch>
        </p:blipFill>
        <p:spPr>
          <a:xfrm>
            <a:off x="7278337" y="753374"/>
            <a:ext cx="3544420" cy="5423138"/>
          </a:xfrm>
          <a:prstGeom prst="rect">
            <a:avLst/>
          </a:prstGeom>
        </p:spPr>
      </p:pic>
    </p:spTree>
    <p:extLst>
      <p:ext uri="{BB962C8B-B14F-4D97-AF65-F5344CB8AC3E}">
        <p14:creationId xmlns:p14="http://schemas.microsoft.com/office/powerpoint/2010/main" val="1326038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7E0B4-6F7E-7450-CAC9-1EB448CD04F9}"/>
              </a:ext>
            </a:extLst>
          </p:cNvPr>
          <p:cNvSpPr txBox="1"/>
          <p:nvPr/>
        </p:nvSpPr>
        <p:spPr>
          <a:xfrm>
            <a:off x="828841" y="1353660"/>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Emily recommends</a:t>
            </a:r>
          </a:p>
        </p:txBody>
      </p:sp>
      <p:sp>
        <p:nvSpPr>
          <p:cNvPr id="15" name="Rectangle 14">
            <a:extLst>
              <a:ext uri="{FF2B5EF4-FFF2-40B4-BE49-F238E27FC236}">
                <a16:creationId xmlns:a16="http://schemas.microsoft.com/office/drawing/2014/main" id="{64D104D5-EC0B-FDC2-3FEE-ABF2D1E37C1F}"/>
              </a:ext>
            </a:extLst>
          </p:cNvPr>
          <p:cNvSpPr/>
          <p:nvPr/>
        </p:nvSpPr>
        <p:spPr>
          <a:xfrm>
            <a:off x="7285463" y="836341"/>
            <a:ext cx="3493698" cy="52764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Book Cover</a:t>
            </a:r>
            <a:endParaRPr lang="en-US"/>
          </a:p>
        </p:txBody>
      </p:sp>
      <p:sp>
        <p:nvSpPr>
          <p:cNvPr id="17" name="Title 2">
            <a:extLst>
              <a:ext uri="{FF2B5EF4-FFF2-40B4-BE49-F238E27FC236}">
                <a16:creationId xmlns:a16="http://schemas.microsoft.com/office/drawing/2014/main" id="{19D91745-A870-1405-9871-AA0FEA99BB34}"/>
              </a:ext>
            </a:extLst>
          </p:cNvPr>
          <p:cNvSpPr>
            <a:spLocks noGrp="1"/>
          </p:cNvSpPr>
          <p:nvPr>
            <p:ph type="title"/>
          </p:nvPr>
        </p:nvSpPr>
        <p:spPr>
          <a:xfrm>
            <a:off x="826420" y="1700463"/>
            <a:ext cx="5897393" cy="1640305"/>
          </a:xfrm>
        </p:spPr>
        <p:txBody>
          <a:bodyPr>
            <a:noAutofit/>
          </a:bodyPr>
          <a:lstStyle/>
          <a:p>
            <a:pPr algn="ctr"/>
            <a:r>
              <a:rPr lang="en-US" sz="6600" b="1" i="1">
                <a:solidFill>
                  <a:srgbClr val="FFFFFF"/>
                </a:solidFill>
                <a:cs typeface="Calibri Light"/>
              </a:rPr>
              <a:t>Yellowface</a:t>
            </a:r>
          </a:p>
        </p:txBody>
      </p:sp>
      <p:sp>
        <p:nvSpPr>
          <p:cNvPr id="19" name="Text Placeholder 5">
            <a:extLst>
              <a:ext uri="{FF2B5EF4-FFF2-40B4-BE49-F238E27FC236}">
                <a16:creationId xmlns:a16="http://schemas.microsoft.com/office/drawing/2014/main" id="{17F8663D-0C9F-472F-B3B1-E75EA35F33A4}"/>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R.F. Kuang</a:t>
            </a:r>
            <a:endParaRPr lang="en-US" sz="4800">
              <a:solidFill>
                <a:schemeClr val="bg1"/>
              </a:solidFill>
              <a:ea typeface="Calibri"/>
              <a:cs typeface="Calibri"/>
            </a:endParaRPr>
          </a:p>
        </p:txBody>
      </p:sp>
      <p:pic>
        <p:nvPicPr>
          <p:cNvPr id="5" name="Picture 4" descr="A yellow background with black eyes and eyebrows&#10;&#10;Description automatically generated">
            <a:extLst>
              <a:ext uri="{FF2B5EF4-FFF2-40B4-BE49-F238E27FC236}">
                <a16:creationId xmlns:a16="http://schemas.microsoft.com/office/drawing/2014/main" id="{CB9AA4B7-F51C-9F69-0D79-44FAE2B7A603}"/>
              </a:ext>
            </a:extLst>
          </p:cNvPr>
          <p:cNvPicPr>
            <a:picLocks noChangeAspect="1"/>
          </p:cNvPicPr>
          <p:nvPr/>
        </p:nvPicPr>
        <p:blipFill>
          <a:blip r:embed="rId2"/>
          <a:stretch>
            <a:fillRect/>
          </a:stretch>
        </p:blipFill>
        <p:spPr>
          <a:xfrm>
            <a:off x="7297421" y="834453"/>
            <a:ext cx="3493292" cy="5276537"/>
          </a:xfrm>
          <a:prstGeom prst="rect">
            <a:avLst/>
          </a:prstGeom>
        </p:spPr>
      </p:pic>
      <p:sp>
        <p:nvSpPr>
          <p:cNvPr id="21" name="TextBox 20">
            <a:extLst>
              <a:ext uri="{FF2B5EF4-FFF2-40B4-BE49-F238E27FC236}">
                <a16:creationId xmlns:a16="http://schemas.microsoft.com/office/drawing/2014/main" id="{36E869BB-514E-3E3A-89C8-5E9B7ADFC86F}"/>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Tree>
    <p:extLst>
      <p:ext uri="{BB962C8B-B14F-4D97-AF65-F5344CB8AC3E}">
        <p14:creationId xmlns:p14="http://schemas.microsoft.com/office/powerpoint/2010/main" val="841652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3" name="Picture 2" descr="A book cover with a person with big afro hair&#10;&#10;Description automatically generated">
            <a:extLst>
              <a:ext uri="{FF2B5EF4-FFF2-40B4-BE49-F238E27FC236}">
                <a16:creationId xmlns:a16="http://schemas.microsoft.com/office/drawing/2014/main" id="{97052477-64DF-14C5-8627-7172EA5981B8}"/>
              </a:ext>
            </a:extLst>
          </p:cNvPr>
          <p:cNvPicPr>
            <a:picLocks noChangeAspect="1"/>
          </p:cNvPicPr>
          <p:nvPr/>
        </p:nvPicPr>
        <p:blipFill>
          <a:blip r:embed="rId2"/>
          <a:stretch>
            <a:fillRect/>
          </a:stretch>
        </p:blipFill>
        <p:spPr>
          <a:xfrm>
            <a:off x="7269458" y="684551"/>
            <a:ext cx="3511740" cy="5426438"/>
          </a:xfrm>
          <a:prstGeom prst="rect">
            <a:avLst/>
          </a:prstGeom>
        </p:spPr>
      </p:pic>
      <p:sp>
        <p:nvSpPr>
          <p:cNvPr id="4" name="TextBox 3">
            <a:extLst>
              <a:ext uri="{FF2B5EF4-FFF2-40B4-BE49-F238E27FC236}">
                <a16:creationId xmlns:a16="http://schemas.microsoft.com/office/drawing/2014/main" id="{BA87E0B4-6F7E-7450-CAC9-1EB448CD04F9}"/>
              </a:ext>
            </a:extLst>
          </p:cNvPr>
          <p:cNvSpPr txBox="1"/>
          <p:nvPr/>
        </p:nvSpPr>
        <p:spPr>
          <a:xfrm>
            <a:off x="693647" y="1660918"/>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Angie recommends</a:t>
            </a:r>
          </a:p>
        </p:txBody>
      </p:sp>
      <p:sp>
        <p:nvSpPr>
          <p:cNvPr id="17" name="Title 2">
            <a:extLst>
              <a:ext uri="{FF2B5EF4-FFF2-40B4-BE49-F238E27FC236}">
                <a16:creationId xmlns:a16="http://schemas.microsoft.com/office/drawing/2014/main" id="{A424B493-4338-49ED-310C-39172E6D9C49}"/>
              </a:ext>
            </a:extLst>
          </p:cNvPr>
          <p:cNvSpPr>
            <a:spLocks noGrp="1"/>
          </p:cNvSpPr>
          <p:nvPr>
            <p:ph type="title"/>
          </p:nvPr>
        </p:nvSpPr>
        <p:spPr>
          <a:xfrm>
            <a:off x="826420" y="1700463"/>
            <a:ext cx="5897393" cy="1640305"/>
          </a:xfrm>
        </p:spPr>
        <p:txBody>
          <a:bodyPr>
            <a:noAutofit/>
          </a:bodyPr>
          <a:lstStyle/>
          <a:p>
            <a:pPr algn="ctr"/>
            <a:r>
              <a:rPr lang="en-US" sz="5400" b="1" i="1">
                <a:solidFill>
                  <a:srgbClr val="FFFFFF"/>
                </a:solidFill>
                <a:cs typeface="Calibri Light"/>
              </a:rPr>
              <a:t>Someday, Maybe</a:t>
            </a:r>
          </a:p>
        </p:txBody>
      </p:sp>
      <p:sp>
        <p:nvSpPr>
          <p:cNvPr id="19" name="Text Placeholder 5">
            <a:extLst>
              <a:ext uri="{FF2B5EF4-FFF2-40B4-BE49-F238E27FC236}">
                <a16:creationId xmlns:a16="http://schemas.microsoft.com/office/drawing/2014/main" id="{0FDA837D-DCE0-4A39-CF49-6656D2940A59}"/>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Onyi </a:t>
            </a:r>
            <a:r>
              <a:rPr lang="en-US" sz="4800" err="1">
                <a:solidFill>
                  <a:schemeClr val="bg1"/>
                </a:solidFill>
                <a:cs typeface="Calibri"/>
              </a:rPr>
              <a:t>Nwabineli</a:t>
            </a:r>
            <a:endParaRPr lang="en-US" sz="4800" err="1">
              <a:solidFill>
                <a:schemeClr val="bg1"/>
              </a:solidFill>
              <a:ea typeface="Calibri"/>
              <a:cs typeface="Calibri"/>
            </a:endParaRPr>
          </a:p>
        </p:txBody>
      </p:sp>
      <p:sp>
        <p:nvSpPr>
          <p:cNvPr id="21" name="TextBox 20">
            <a:extLst>
              <a:ext uri="{FF2B5EF4-FFF2-40B4-BE49-F238E27FC236}">
                <a16:creationId xmlns:a16="http://schemas.microsoft.com/office/drawing/2014/main" id="{21F0F05A-EC25-56E1-661C-E663DA76D210}"/>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Tree>
    <p:extLst>
      <p:ext uri="{BB962C8B-B14F-4D97-AF65-F5344CB8AC3E}">
        <p14:creationId xmlns:p14="http://schemas.microsoft.com/office/powerpoint/2010/main" val="334891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33" name="Picture 32" descr="Ellicott City Flood Relief Prints (Clock, Snow, or Firehouse Museum) — Laura  Wolf, Artist">
            <a:extLst>
              <a:ext uri="{FF2B5EF4-FFF2-40B4-BE49-F238E27FC236}">
                <a16:creationId xmlns:a16="http://schemas.microsoft.com/office/drawing/2014/main" id="{B4DC9BF8-FE24-2023-B3D6-34B6F681EFA6}"/>
              </a:ext>
            </a:extLst>
          </p:cNvPr>
          <p:cNvPicPr>
            <a:picLocks noChangeAspect="1"/>
          </p:cNvPicPr>
          <p:nvPr/>
        </p:nvPicPr>
        <p:blipFill rotWithShape="1">
          <a:blip r:embed="rId2"/>
          <a:srcRect t="8791" r="-3" b="-3"/>
          <a:stretch/>
        </p:blipFill>
        <p:spPr>
          <a:xfrm>
            <a:off x="20" y="10"/>
            <a:ext cx="2970445" cy="3383269"/>
          </a:xfrm>
          <a:prstGeom prst="rect">
            <a:avLst/>
          </a:prstGeom>
        </p:spPr>
      </p:pic>
      <p:pic>
        <p:nvPicPr>
          <p:cNvPr id="35" name="Content Placeholder 1" descr="Roses Van Gogh reproduction | Van Gogh Studio">
            <a:extLst>
              <a:ext uri="{FF2B5EF4-FFF2-40B4-BE49-F238E27FC236}">
                <a16:creationId xmlns:a16="http://schemas.microsoft.com/office/drawing/2014/main" id="{8B5A31FE-6F45-BCEB-00D6-63D6D2109B58}"/>
              </a:ext>
            </a:extLst>
          </p:cNvPr>
          <p:cNvPicPr>
            <a:picLocks noGrp="1" noChangeAspect="1"/>
          </p:cNvPicPr>
          <p:nvPr>
            <p:ph idx="1"/>
          </p:nvPr>
        </p:nvPicPr>
        <p:blipFill rotWithShape="1">
          <a:blip r:embed="rId3"/>
          <a:srcRect t="2575" r="-2" b="7028"/>
          <a:stretch/>
        </p:blipFill>
        <p:spPr>
          <a:xfrm>
            <a:off x="3072956" y="10"/>
            <a:ext cx="2970465" cy="3383268"/>
          </a:xfrm>
          <a:prstGeom prst="rect">
            <a:avLst/>
          </a:prstGeom>
        </p:spPr>
      </p:pic>
      <p:pic>
        <p:nvPicPr>
          <p:cNvPr id="37" name="Picture 36" descr="Parting Ways by Ernie Barnes">
            <a:extLst>
              <a:ext uri="{FF2B5EF4-FFF2-40B4-BE49-F238E27FC236}">
                <a16:creationId xmlns:a16="http://schemas.microsoft.com/office/drawing/2014/main" id="{4BF312AF-A066-B87C-A52D-230FB0F1D754}"/>
              </a:ext>
            </a:extLst>
          </p:cNvPr>
          <p:cNvPicPr>
            <a:picLocks noChangeAspect="1"/>
          </p:cNvPicPr>
          <p:nvPr/>
        </p:nvPicPr>
        <p:blipFill rotWithShape="1">
          <a:blip r:embed="rId4"/>
          <a:srcRect b="14616"/>
          <a:stretch/>
        </p:blipFill>
        <p:spPr>
          <a:xfrm>
            <a:off x="6145909" y="10"/>
            <a:ext cx="2971800" cy="3383268"/>
          </a:xfrm>
          <a:prstGeom prst="rect">
            <a:avLst/>
          </a:prstGeom>
        </p:spPr>
      </p:pic>
      <p:pic>
        <p:nvPicPr>
          <p:cNvPr id="39" name="Picture 38" descr="Political Drama">
            <a:extLst>
              <a:ext uri="{FF2B5EF4-FFF2-40B4-BE49-F238E27FC236}">
                <a16:creationId xmlns:a16="http://schemas.microsoft.com/office/drawing/2014/main" id="{CF1698AE-6A35-4CDA-42D2-EF26A0E7CBB1}"/>
              </a:ext>
            </a:extLst>
          </p:cNvPr>
          <p:cNvPicPr>
            <a:picLocks noChangeAspect="1"/>
          </p:cNvPicPr>
          <p:nvPr/>
        </p:nvPicPr>
        <p:blipFill rotWithShape="1">
          <a:blip r:embed="rId5"/>
          <a:srcRect r="-2" b="11560"/>
          <a:stretch/>
        </p:blipFill>
        <p:spPr>
          <a:xfrm>
            <a:off x="-1017" y="3474720"/>
            <a:ext cx="2970465" cy="3383280"/>
          </a:xfrm>
          <a:prstGeom prst="rect">
            <a:avLst/>
          </a:prstGeom>
        </p:spPr>
      </p:pic>
      <p:pic>
        <p:nvPicPr>
          <p:cNvPr id="41" name="Picture 40" descr="Howard County Fair - YoYo ride at dusk.">
            <a:extLst>
              <a:ext uri="{FF2B5EF4-FFF2-40B4-BE49-F238E27FC236}">
                <a16:creationId xmlns:a16="http://schemas.microsoft.com/office/drawing/2014/main" id="{07648933-BEC0-B194-B779-F54C9935A8DD}"/>
              </a:ext>
            </a:extLst>
          </p:cNvPr>
          <p:cNvPicPr>
            <a:picLocks noChangeAspect="1"/>
          </p:cNvPicPr>
          <p:nvPr/>
        </p:nvPicPr>
        <p:blipFill rotWithShape="1">
          <a:blip r:embed="rId6"/>
          <a:srcRect l="37868" r="9454" b="1"/>
          <a:stretch/>
        </p:blipFill>
        <p:spPr>
          <a:xfrm>
            <a:off x="3059902" y="3474719"/>
            <a:ext cx="2970466" cy="3383280"/>
          </a:xfrm>
          <a:prstGeom prst="rect">
            <a:avLst/>
          </a:prstGeom>
        </p:spPr>
      </p:pic>
      <p:pic>
        <p:nvPicPr>
          <p:cNvPr id="43" name="Picture 42" descr="John Singer Sargent | Venetian Canal | American | The Metropolitan Museum  of Art">
            <a:extLst>
              <a:ext uri="{FF2B5EF4-FFF2-40B4-BE49-F238E27FC236}">
                <a16:creationId xmlns:a16="http://schemas.microsoft.com/office/drawing/2014/main" id="{7E12A6E9-2661-AA30-B18F-A44BFEA329B3}"/>
              </a:ext>
            </a:extLst>
          </p:cNvPr>
          <p:cNvPicPr>
            <a:picLocks noChangeAspect="1"/>
          </p:cNvPicPr>
          <p:nvPr/>
        </p:nvPicPr>
        <p:blipFill rotWithShape="1">
          <a:blip r:embed="rId7"/>
          <a:srcRect l="17090" r="16811" b="-1"/>
          <a:stretch/>
        </p:blipFill>
        <p:spPr>
          <a:xfrm>
            <a:off x="9220200" y="10"/>
            <a:ext cx="2971800" cy="3383268"/>
          </a:xfrm>
          <a:prstGeom prst="rect">
            <a:avLst/>
          </a:prstGeom>
        </p:spPr>
      </p:pic>
      <p:sp>
        <p:nvSpPr>
          <p:cNvPr id="45" name="Title 2">
            <a:extLst>
              <a:ext uri="{FF2B5EF4-FFF2-40B4-BE49-F238E27FC236}">
                <a16:creationId xmlns:a16="http://schemas.microsoft.com/office/drawing/2014/main" id="{8EA1B221-489F-783E-7A0D-DB80EEE34DA0}"/>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b="1" kern="1200">
                <a:solidFill>
                  <a:srgbClr val="FFFFFF"/>
                </a:solidFill>
                <a:latin typeface="+mj-lt"/>
                <a:ea typeface="+mj-ea"/>
                <a:cs typeface="+mj-cs"/>
              </a:rPr>
              <a:t>Roslyn's Tip</a:t>
            </a:r>
            <a:endParaRPr lang="en-US" sz="3200" kern="1200">
              <a:solidFill>
                <a:srgbClr val="FFFFFF"/>
              </a:solidFill>
              <a:latin typeface="+mj-lt"/>
              <a:ea typeface="+mj-ea"/>
              <a:cs typeface="+mj-cs"/>
            </a:endParaRPr>
          </a:p>
        </p:txBody>
      </p:sp>
      <p:sp>
        <p:nvSpPr>
          <p:cNvPr id="47" name="TextBox 46">
            <a:extLst>
              <a:ext uri="{FF2B5EF4-FFF2-40B4-BE49-F238E27FC236}">
                <a16:creationId xmlns:a16="http://schemas.microsoft.com/office/drawing/2014/main" id="{D0FBD5BA-19F4-E54E-7DBB-4DC05AA09B7C}"/>
              </a:ext>
            </a:extLst>
          </p:cNvPr>
          <p:cNvSpPr txBox="1"/>
          <p:nvPr/>
        </p:nvSpPr>
        <p:spPr>
          <a:xfrm>
            <a:off x="6479648" y="4510585"/>
            <a:ext cx="5366610" cy="17587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a:solidFill>
                  <a:srgbClr val="FFFFFF"/>
                </a:solidFill>
              </a:rPr>
              <a:t>Hosting a Book Club? </a:t>
            </a:r>
            <a:endParaRPr lang="en-US">
              <a:solidFill>
                <a:srgbClr val="FFFFFF"/>
              </a:solidFill>
              <a:cs typeface="Calibri" panose="020F0502020204030204"/>
            </a:endParaRPr>
          </a:p>
          <a:p>
            <a:pPr indent="-228600">
              <a:lnSpc>
                <a:spcPct val="90000"/>
              </a:lnSpc>
              <a:spcAft>
                <a:spcPts val="600"/>
              </a:spcAft>
              <a:buFont typeface="Arial" panose="020B0604020202020204" pitchFamily="34" charset="0"/>
              <a:buChar char="•"/>
            </a:pPr>
            <a:endParaRPr lang="en-US">
              <a:solidFill>
                <a:srgbClr val="FFFFFF"/>
              </a:solidFill>
            </a:endParaRPr>
          </a:p>
          <a:p>
            <a:pPr>
              <a:lnSpc>
                <a:spcPct val="90000"/>
              </a:lnSpc>
              <a:spcAft>
                <a:spcPts val="600"/>
              </a:spcAft>
            </a:pPr>
            <a:r>
              <a:rPr lang="en-US">
                <a:solidFill>
                  <a:srgbClr val="FFFFFF"/>
                </a:solidFill>
              </a:rPr>
              <a:t>Spruce up your home with a piece from our Art Collection!</a:t>
            </a:r>
          </a:p>
          <a:p>
            <a:pPr>
              <a:lnSpc>
                <a:spcPct val="90000"/>
              </a:lnSpc>
              <a:spcAft>
                <a:spcPts val="600"/>
              </a:spcAft>
            </a:pPr>
            <a:endParaRPr lang="en-US">
              <a:solidFill>
                <a:srgbClr val="FFFFFF"/>
              </a:solidFill>
              <a:cs typeface="Calibri" panose="020F0502020204030204"/>
            </a:endParaRPr>
          </a:p>
          <a:p>
            <a:pPr>
              <a:lnSpc>
                <a:spcPct val="90000"/>
              </a:lnSpc>
              <a:spcAft>
                <a:spcPts val="600"/>
              </a:spcAft>
            </a:pPr>
            <a:r>
              <a:rPr lang="en-US">
                <a:solidFill>
                  <a:srgbClr val="FFFFFF"/>
                </a:solidFill>
                <a:cs typeface="Calibri" panose="020F0502020204030204"/>
              </a:rPr>
              <a:t>Available at Central and Glenwood Branches</a:t>
            </a:r>
          </a:p>
        </p:txBody>
      </p:sp>
    </p:spTree>
    <p:extLst>
      <p:ext uri="{BB962C8B-B14F-4D97-AF65-F5344CB8AC3E}">
        <p14:creationId xmlns:p14="http://schemas.microsoft.com/office/powerpoint/2010/main" val="127063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2" name="Picture 1" descr="A book cover of a person&#10;&#10;Description automatically generated">
            <a:extLst>
              <a:ext uri="{FF2B5EF4-FFF2-40B4-BE49-F238E27FC236}">
                <a16:creationId xmlns:a16="http://schemas.microsoft.com/office/drawing/2014/main" id="{2C963DA6-3FD0-D8DE-476F-7AC246928F41}"/>
              </a:ext>
            </a:extLst>
          </p:cNvPr>
          <p:cNvPicPr>
            <a:picLocks noChangeAspect="1"/>
          </p:cNvPicPr>
          <p:nvPr/>
        </p:nvPicPr>
        <p:blipFill>
          <a:blip r:embed="rId2"/>
          <a:stretch>
            <a:fillRect/>
          </a:stretch>
        </p:blipFill>
        <p:spPr>
          <a:xfrm>
            <a:off x="7272862" y="839637"/>
            <a:ext cx="3584124" cy="5380008"/>
          </a:xfrm>
          <a:prstGeom prst="rect">
            <a:avLst/>
          </a:prstGeom>
        </p:spPr>
      </p:pic>
      <p:sp>
        <p:nvSpPr>
          <p:cNvPr id="4" name="TextBox 3">
            <a:extLst>
              <a:ext uri="{FF2B5EF4-FFF2-40B4-BE49-F238E27FC236}">
                <a16:creationId xmlns:a16="http://schemas.microsoft.com/office/drawing/2014/main" id="{BA87E0B4-6F7E-7450-CAC9-1EB448CD04F9}"/>
              </a:ext>
            </a:extLst>
          </p:cNvPr>
          <p:cNvSpPr txBox="1"/>
          <p:nvPr/>
        </p:nvSpPr>
        <p:spPr>
          <a:xfrm>
            <a:off x="823043" y="841408"/>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Roslyn recommends</a:t>
            </a:r>
          </a:p>
        </p:txBody>
      </p:sp>
      <p:sp>
        <p:nvSpPr>
          <p:cNvPr id="17" name="Title 2">
            <a:extLst>
              <a:ext uri="{FF2B5EF4-FFF2-40B4-BE49-F238E27FC236}">
                <a16:creationId xmlns:a16="http://schemas.microsoft.com/office/drawing/2014/main" id="{A424B493-4338-49ED-310C-39172E6D9C49}"/>
              </a:ext>
            </a:extLst>
          </p:cNvPr>
          <p:cNvSpPr>
            <a:spLocks noGrp="1"/>
          </p:cNvSpPr>
          <p:nvPr>
            <p:ph type="title"/>
          </p:nvPr>
        </p:nvSpPr>
        <p:spPr>
          <a:xfrm>
            <a:off x="826420" y="2433709"/>
            <a:ext cx="5897393" cy="1640305"/>
          </a:xfrm>
        </p:spPr>
        <p:txBody>
          <a:bodyPr>
            <a:noAutofit/>
          </a:bodyPr>
          <a:lstStyle/>
          <a:p>
            <a:pPr algn="ctr"/>
            <a:r>
              <a:rPr lang="en-US" sz="4800" b="1" i="1">
                <a:solidFill>
                  <a:srgbClr val="FFFFFF"/>
                </a:solidFill>
                <a:cs typeface="Calibri Light"/>
              </a:rPr>
              <a:t>The Sewing Girl's Tale: </a:t>
            </a:r>
            <a:r>
              <a:rPr lang="en-US" sz="3600" b="1" i="1">
                <a:solidFill>
                  <a:srgbClr val="FFFFFF"/>
                </a:solidFill>
                <a:cs typeface="Calibri Light"/>
              </a:rPr>
              <a:t>A Story of Crime and Consequences in Revolutionary America</a:t>
            </a:r>
            <a:endParaRPr lang="en-US" sz="3600" b="1" i="1">
              <a:cs typeface="Calibri Light"/>
            </a:endParaRPr>
          </a:p>
        </p:txBody>
      </p:sp>
      <p:sp>
        <p:nvSpPr>
          <p:cNvPr id="19" name="Text Placeholder 5">
            <a:extLst>
              <a:ext uri="{FF2B5EF4-FFF2-40B4-BE49-F238E27FC236}">
                <a16:creationId xmlns:a16="http://schemas.microsoft.com/office/drawing/2014/main" id="{0FDA837D-DCE0-4A39-CF49-6656D2940A59}"/>
              </a:ext>
            </a:extLst>
          </p:cNvPr>
          <p:cNvSpPr>
            <a:spLocks noGrp="1"/>
          </p:cNvSpPr>
          <p:nvPr>
            <p:ph type="body" sz="half" idx="2"/>
          </p:nvPr>
        </p:nvSpPr>
        <p:spPr>
          <a:xfrm>
            <a:off x="826420" y="4448833"/>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John Wood Sweet</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21F0F05A-EC25-56E1-661C-E663DA76D210}"/>
              </a:ext>
            </a:extLst>
          </p:cNvPr>
          <p:cNvSpPr txBox="1"/>
          <p:nvPr/>
        </p:nvSpPr>
        <p:spPr>
          <a:xfrm>
            <a:off x="828842" y="5203090"/>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NONFICTION</a:t>
            </a:r>
          </a:p>
        </p:txBody>
      </p:sp>
    </p:spTree>
    <p:extLst>
      <p:ext uri="{BB962C8B-B14F-4D97-AF65-F5344CB8AC3E}">
        <p14:creationId xmlns:p14="http://schemas.microsoft.com/office/powerpoint/2010/main" val="231427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5" name="Picture 4" descr="Amazon.com: The Golden Spoon: A Novel: 9781668021859: Maxwell, Jessa: Books">
            <a:extLst>
              <a:ext uri="{FF2B5EF4-FFF2-40B4-BE49-F238E27FC236}">
                <a16:creationId xmlns:a16="http://schemas.microsoft.com/office/drawing/2014/main" id="{C6AC8E6C-D171-6495-85A8-C8D661406AEB}"/>
              </a:ext>
            </a:extLst>
          </p:cNvPr>
          <p:cNvPicPr>
            <a:picLocks noChangeAspect="1"/>
          </p:cNvPicPr>
          <p:nvPr/>
        </p:nvPicPr>
        <p:blipFill>
          <a:blip r:embed="rId2"/>
          <a:stretch>
            <a:fillRect/>
          </a:stretch>
        </p:blipFill>
        <p:spPr>
          <a:xfrm>
            <a:off x="7283938" y="837139"/>
            <a:ext cx="3554046" cy="5281413"/>
          </a:xfrm>
          <a:prstGeom prst="rect">
            <a:avLst/>
          </a:prstGeom>
        </p:spPr>
      </p:pic>
      <p:sp>
        <p:nvSpPr>
          <p:cNvPr id="4" name="TextBox 3">
            <a:extLst>
              <a:ext uri="{FF2B5EF4-FFF2-40B4-BE49-F238E27FC236}">
                <a16:creationId xmlns:a16="http://schemas.microsoft.com/office/drawing/2014/main" id="{BA87E0B4-6F7E-7450-CAC9-1EB448CD04F9}"/>
              </a:ext>
            </a:extLst>
          </p:cNvPr>
          <p:cNvSpPr txBox="1"/>
          <p:nvPr/>
        </p:nvSpPr>
        <p:spPr>
          <a:xfrm>
            <a:off x="828841" y="1697789"/>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Ash recommends</a:t>
            </a:r>
          </a:p>
        </p:txBody>
      </p:sp>
      <p:sp>
        <p:nvSpPr>
          <p:cNvPr id="18" name="Title 2">
            <a:extLst>
              <a:ext uri="{FF2B5EF4-FFF2-40B4-BE49-F238E27FC236}">
                <a16:creationId xmlns:a16="http://schemas.microsoft.com/office/drawing/2014/main" id="{2EA5823A-4112-F3EA-E3F4-69C90EC23A62}"/>
              </a:ext>
            </a:extLst>
          </p:cNvPr>
          <p:cNvSpPr>
            <a:spLocks noGrp="1"/>
          </p:cNvSpPr>
          <p:nvPr>
            <p:ph type="title"/>
          </p:nvPr>
        </p:nvSpPr>
        <p:spPr>
          <a:xfrm>
            <a:off x="445420" y="1700463"/>
            <a:ext cx="6669162" cy="1630536"/>
          </a:xfrm>
        </p:spPr>
        <p:txBody>
          <a:bodyPr>
            <a:noAutofit/>
          </a:bodyPr>
          <a:lstStyle/>
          <a:p>
            <a:pPr algn="ctr"/>
            <a:r>
              <a:rPr lang="en-US" sz="6600" b="1" i="1">
                <a:solidFill>
                  <a:srgbClr val="FFFFFF"/>
                </a:solidFill>
                <a:cs typeface="Calibri Light"/>
              </a:rPr>
              <a:t>The Golden Spoon</a:t>
            </a:r>
          </a:p>
        </p:txBody>
      </p:sp>
      <p:sp>
        <p:nvSpPr>
          <p:cNvPr id="20" name="Text Placeholder 5">
            <a:extLst>
              <a:ext uri="{FF2B5EF4-FFF2-40B4-BE49-F238E27FC236}">
                <a16:creationId xmlns:a16="http://schemas.microsoft.com/office/drawing/2014/main" id="{0F049CFC-0DF7-33ED-7A08-DECD1607FC8E}"/>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Jessa Maxwell</a:t>
            </a:r>
            <a:endParaRPr lang="en-US" sz="4800">
              <a:solidFill>
                <a:schemeClr val="bg1"/>
              </a:solidFill>
              <a:ea typeface="Calibri"/>
              <a:cs typeface="Calibri"/>
            </a:endParaRPr>
          </a:p>
        </p:txBody>
      </p:sp>
      <p:sp>
        <p:nvSpPr>
          <p:cNvPr id="22" name="TextBox 21">
            <a:extLst>
              <a:ext uri="{FF2B5EF4-FFF2-40B4-BE49-F238E27FC236}">
                <a16:creationId xmlns:a16="http://schemas.microsoft.com/office/drawing/2014/main" id="{80776D8C-1C87-8B49-7029-F4026DE09074}"/>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Tree>
    <p:extLst>
      <p:ext uri="{BB962C8B-B14F-4D97-AF65-F5344CB8AC3E}">
        <p14:creationId xmlns:p14="http://schemas.microsoft.com/office/powerpoint/2010/main" val="1617061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7B16CB71-3D78-2A14-512E-095A3BCEA26D}"/>
              </a:ext>
            </a:extLst>
          </p:cNvPr>
          <p:cNvPicPr>
            <a:picLocks noChangeAspect="1"/>
          </p:cNvPicPr>
          <p:nvPr/>
        </p:nvPicPr>
        <p:blipFill rotWithShape="1">
          <a:blip r:embed="rId2"/>
          <a:srcRect l="12234" t="30152" r="11385" b="-152"/>
          <a:stretch/>
        </p:blipFill>
        <p:spPr>
          <a:xfrm>
            <a:off x="42426" y="78196"/>
            <a:ext cx="12024689" cy="6190348"/>
          </a:xfrm>
          <a:prstGeom prst="rect">
            <a:avLst/>
          </a:prstGeom>
        </p:spPr>
      </p:pic>
      <p:pic>
        <p:nvPicPr>
          <p:cNvPr id="11" name="Picture 11">
            <a:extLst>
              <a:ext uri="{FF2B5EF4-FFF2-40B4-BE49-F238E27FC236}">
                <a16:creationId xmlns:a16="http://schemas.microsoft.com/office/drawing/2014/main" id="{4C57CE30-EFBC-78CF-8A7C-AFD2DABC25FD}"/>
              </a:ext>
            </a:extLst>
          </p:cNvPr>
          <p:cNvPicPr>
            <a:picLocks noGrp="1" noChangeAspect="1"/>
          </p:cNvPicPr>
          <p:nvPr>
            <p:ph idx="4294967295"/>
          </p:nvPr>
        </p:nvPicPr>
        <p:blipFill>
          <a:blip r:embed="rId3"/>
          <a:stretch>
            <a:fillRect/>
          </a:stretch>
        </p:blipFill>
        <p:spPr>
          <a:xfrm>
            <a:off x="-1666" y="5347"/>
            <a:ext cx="12293600" cy="6954838"/>
          </a:xfrm>
        </p:spPr>
      </p:pic>
      <p:sp>
        <p:nvSpPr>
          <p:cNvPr id="3" name="Title 2">
            <a:extLst>
              <a:ext uri="{FF2B5EF4-FFF2-40B4-BE49-F238E27FC236}">
                <a16:creationId xmlns:a16="http://schemas.microsoft.com/office/drawing/2014/main" id="{813792A6-ACCC-93DC-3C62-F5D44AB9B43E}"/>
              </a:ext>
            </a:extLst>
          </p:cNvPr>
          <p:cNvSpPr>
            <a:spLocks noGrp="1"/>
          </p:cNvSpPr>
          <p:nvPr>
            <p:ph type="ctrTitle"/>
          </p:nvPr>
        </p:nvSpPr>
        <p:spPr>
          <a:xfrm>
            <a:off x="1524000" y="5267713"/>
            <a:ext cx="9144000" cy="998794"/>
          </a:xfrm>
        </p:spPr>
        <p:txBody>
          <a:bodyPr>
            <a:normAutofit/>
          </a:bodyPr>
          <a:lstStyle/>
          <a:p>
            <a:r>
              <a:rPr lang="en-US" sz="5400" b="1">
                <a:solidFill>
                  <a:srgbClr val="FFFFFF"/>
                </a:solidFill>
                <a:ea typeface="Calibri Light" panose="020F0302020204030204"/>
                <a:cs typeface="Calibri Light" panose="020F0302020204030204"/>
              </a:rPr>
              <a:t>Second Round of Selections</a:t>
            </a:r>
            <a:endParaRPr lang="en-US" sz="5400" b="1">
              <a:ea typeface="Calibri Light" panose="020F0302020204030204"/>
              <a:cs typeface="Calibri Light" panose="020F0302020204030204"/>
            </a:endParaRPr>
          </a:p>
        </p:txBody>
      </p:sp>
    </p:spTree>
    <p:extLst>
      <p:ext uri="{BB962C8B-B14F-4D97-AF65-F5344CB8AC3E}">
        <p14:creationId xmlns:p14="http://schemas.microsoft.com/office/powerpoint/2010/main" val="3083178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5" name="Picture 4" descr="A person in a blue dress holding a suitcase&#10;&#10;Description automatically generated">
            <a:extLst>
              <a:ext uri="{FF2B5EF4-FFF2-40B4-BE49-F238E27FC236}">
                <a16:creationId xmlns:a16="http://schemas.microsoft.com/office/drawing/2014/main" id="{D8BD80D1-9872-B031-0882-9C81794A60B5}"/>
              </a:ext>
            </a:extLst>
          </p:cNvPr>
          <p:cNvPicPr>
            <a:picLocks noChangeAspect="1"/>
          </p:cNvPicPr>
          <p:nvPr/>
        </p:nvPicPr>
        <p:blipFill>
          <a:blip r:embed="rId2"/>
          <a:stretch>
            <a:fillRect/>
          </a:stretch>
        </p:blipFill>
        <p:spPr>
          <a:xfrm>
            <a:off x="7470962" y="880275"/>
            <a:ext cx="3555611" cy="5266388"/>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763962" y="2737282"/>
            <a:ext cx="6297130" cy="953257"/>
          </a:xfrm>
        </p:spPr>
        <p:txBody>
          <a:bodyPr>
            <a:noAutofit/>
          </a:bodyPr>
          <a:lstStyle/>
          <a:p>
            <a:pPr algn="ctr"/>
            <a:r>
              <a:rPr lang="en-US" sz="6600" b="1" i="1">
                <a:solidFill>
                  <a:srgbClr val="FFFFFF"/>
                </a:solidFill>
                <a:cs typeface="Calibri Light"/>
              </a:rPr>
              <a:t>The House of Eve</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901371" y="3814579"/>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Sadeqa Johnson</a:t>
            </a:r>
            <a:endParaRPr lang="en-US" sz="4800">
              <a:solidFill>
                <a:schemeClr val="bg1"/>
              </a:solidFill>
              <a:ea typeface="Calibri"/>
              <a:cs typeface="Calibri"/>
            </a:endParaRPr>
          </a:p>
        </p:txBody>
      </p:sp>
      <p:sp>
        <p:nvSpPr>
          <p:cNvPr id="2" name="TextBox 1">
            <a:extLst>
              <a:ext uri="{FF2B5EF4-FFF2-40B4-BE49-F238E27FC236}">
                <a16:creationId xmlns:a16="http://schemas.microsoft.com/office/drawing/2014/main" id="{5BB1E1EB-F62D-9A68-965F-91197F0318BF}"/>
              </a:ext>
            </a:extLst>
          </p:cNvPr>
          <p:cNvSpPr txBox="1"/>
          <p:nvPr/>
        </p:nvSpPr>
        <p:spPr>
          <a:xfrm>
            <a:off x="903793" y="469823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4" name="TextBox 3">
            <a:extLst>
              <a:ext uri="{FF2B5EF4-FFF2-40B4-BE49-F238E27FC236}">
                <a16:creationId xmlns:a16="http://schemas.microsoft.com/office/drawing/2014/main" id="{BA87E0B4-6F7E-7450-CAC9-1EB448CD04F9}"/>
              </a:ext>
            </a:extLst>
          </p:cNvPr>
          <p:cNvSpPr txBox="1"/>
          <p:nvPr/>
        </p:nvSpPr>
        <p:spPr>
          <a:xfrm rot="10800000" flipV="1">
            <a:off x="828841" y="2003283"/>
            <a:ext cx="61585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Beth recommends</a:t>
            </a:r>
            <a:endParaRPr lang="en-US">
              <a:solidFill>
                <a:schemeClr val="bg1"/>
              </a:solidFill>
            </a:endParaRPr>
          </a:p>
        </p:txBody>
      </p:sp>
    </p:spTree>
    <p:extLst>
      <p:ext uri="{BB962C8B-B14F-4D97-AF65-F5344CB8AC3E}">
        <p14:creationId xmlns:p14="http://schemas.microsoft.com/office/powerpoint/2010/main" val="1451831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5" name="Picture 4" descr="A book cover with text overlay&#10;&#10;Description automatically generated">
            <a:extLst>
              <a:ext uri="{FF2B5EF4-FFF2-40B4-BE49-F238E27FC236}">
                <a16:creationId xmlns:a16="http://schemas.microsoft.com/office/drawing/2014/main" id="{D418F371-1614-3504-A2EE-CC46BC34B0AF}"/>
              </a:ext>
            </a:extLst>
          </p:cNvPr>
          <p:cNvPicPr>
            <a:picLocks noChangeAspect="1"/>
          </p:cNvPicPr>
          <p:nvPr/>
        </p:nvPicPr>
        <p:blipFill>
          <a:blip r:embed="rId2"/>
          <a:stretch>
            <a:fillRect/>
          </a:stretch>
        </p:blipFill>
        <p:spPr>
          <a:xfrm>
            <a:off x="7649503" y="723839"/>
            <a:ext cx="3501559" cy="5413947"/>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826420" y="1700463"/>
            <a:ext cx="6130909" cy="1615725"/>
          </a:xfrm>
        </p:spPr>
        <p:txBody>
          <a:bodyPr>
            <a:noAutofit/>
          </a:bodyPr>
          <a:lstStyle/>
          <a:p>
            <a:pPr algn="ctr"/>
            <a:r>
              <a:rPr lang="en-US" sz="6600" b="1" i="1">
                <a:solidFill>
                  <a:srgbClr val="FFFFFF"/>
                </a:solidFill>
                <a:cs typeface="Calibri Light"/>
              </a:rPr>
              <a:t>Good Night, Irene</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826420" y="3597786"/>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Luis Alberto Urrea</a:t>
            </a:r>
            <a:endParaRPr lang="en-US" sz="4800">
              <a:solidFill>
                <a:schemeClr val="bg1"/>
              </a:solidFill>
              <a:ea typeface="Calibri"/>
              <a:cs typeface="Calibri"/>
            </a:endParaRPr>
          </a:p>
        </p:txBody>
      </p:sp>
      <p:sp>
        <p:nvSpPr>
          <p:cNvPr id="2" name="TextBox 1">
            <a:extLst>
              <a:ext uri="{FF2B5EF4-FFF2-40B4-BE49-F238E27FC236}">
                <a16:creationId xmlns:a16="http://schemas.microsoft.com/office/drawing/2014/main" id="{5BB1E1EB-F62D-9A68-965F-91197F0318BF}"/>
              </a:ext>
            </a:extLst>
          </p:cNvPr>
          <p:cNvSpPr txBox="1"/>
          <p:nvPr/>
        </p:nvSpPr>
        <p:spPr>
          <a:xfrm>
            <a:off x="828842" y="4702665"/>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828841" y="1697789"/>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Mikki recommends</a:t>
            </a:r>
          </a:p>
        </p:txBody>
      </p:sp>
    </p:spTree>
    <p:extLst>
      <p:ext uri="{BB962C8B-B14F-4D97-AF65-F5344CB8AC3E}">
        <p14:creationId xmlns:p14="http://schemas.microsoft.com/office/powerpoint/2010/main" val="352222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938842" y="1127125"/>
            <a:ext cx="10515600" cy="1325563"/>
          </a:xfrm>
        </p:spPr>
        <p:txBody>
          <a:bodyPr>
            <a:normAutofit/>
          </a:bodyPr>
          <a:lstStyle/>
          <a:p>
            <a:pPr algn="ctr"/>
            <a:r>
              <a:rPr lang="en-US" sz="5400" b="1">
                <a:solidFill>
                  <a:srgbClr val="FFFFFF"/>
                </a:solidFill>
                <a:cs typeface="Calibri Light" panose="020F0302020204030204"/>
              </a:rPr>
              <a:t>HCLS Land Acknowledgement</a:t>
            </a:r>
            <a:endParaRPr lang="en-US"/>
          </a:p>
        </p:txBody>
      </p:sp>
      <p:sp>
        <p:nvSpPr>
          <p:cNvPr id="6" name="Content Placeholder 5">
            <a:extLst>
              <a:ext uri="{FF2B5EF4-FFF2-40B4-BE49-F238E27FC236}">
                <a16:creationId xmlns:a16="http://schemas.microsoft.com/office/drawing/2014/main" id="{94A7AA6C-2103-CF46-4E77-7D786FB24849}"/>
              </a:ext>
            </a:extLst>
          </p:cNvPr>
          <p:cNvSpPr>
            <a:spLocks noGrp="1"/>
          </p:cNvSpPr>
          <p:nvPr>
            <p:ph idx="1"/>
          </p:nvPr>
        </p:nvSpPr>
        <p:spPr>
          <a:xfrm>
            <a:off x="938842" y="2587625"/>
            <a:ext cx="10515600" cy="2927980"/>
          </a:xfrm>
        </p:spPr>
        <p:txBody>
          <a:bodyPr vert="horz" lIns="91440" tIns="45720" rIns="91440" bIns="45720" rtlCol="0" anchor="t">
            <a:normAutofit/>
          </a:bodyPr>
          <a:lstStyle/>
          <a:p>
            <a:pPr marL="0" indent="0">
              <a:buNone/>
            </a:pPr>
            <a:r>
              <a:rPr lang="en-US">
                <a:solidFill>
                  <a:srgbClr val="FFFFFF"/>
                </a:solidFill>
                <a:ea typeface="+mn-lt"/>
                <a:cs typeface="+mn-lt"/>
              </a:rPr>
              <a:t>We want to respectfully honor the Susquehannock Confederation who governed, lived, farmed, and hunted on the land now called Howard County. Their nations conceded into land treaties in 1652 and 1661 after English colonizers ended their generational governance and stewardship of the land Howard County is built upon. This practice of land acknowledgement is to honor and respect the indigenous inhabitants both from the past and the present. </a:t>
            </a:r>
            <a:endParaRPr lang="en-US">
              <a:solidFill>
                <a:srgbClr val="FFFFFF"/>
              </a:solidFill>
              <a:cs typeface="Calibri" panose="020F0502020204030204"/>
            </a:endParaRPr>
          </a:p>
        </p:txBody>
      </p:sp>
    </p:spTree>
    <p:extLst>
      <p:ext uri="{BB962C8B-B14F-4D97-AF65-F5344CB8AC3E}">
        <p14:creationId xmlns:p14="http://schemas.microsoft.com/office/powerpoint/2010/main" val="1379608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45695A-A1B6-E634-3C84-5869D4376DB5}"/>
              </a:ext>
            </a:extLst>
          </p:cNvPr>
          <p:cNvSpPr txBox="1"/>
          <p:nvPr/>
        </p:nvSpPr>
        <p:spPr>
          <a:xfrm>
            <a:off x="835741" y="1610031"/>
            <a:ext cx="46211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sz="2400">
              <a:solidFill>
                <a:schemeClr val="bg1"/>
              </a:solidFill>
              <a:cs typeface="Calibri" panose="020F0502020204030204"/>
            </a:endParaRPr>
          </a:p>
        </p:txBody>
      </p:sp>
      <p:sp>
        <p:nvSpPr>
          <p:cNvPr id="12" name="Content Placeholder 11">
            <a:extLst>
              <a:ext uri="{FF2B5EF4-FFF2-40B4-BE49-F238E27FC236}">
                <a16:creationId xmlns:a16="http://schemas.microsoft.com/office/drawing/2014/main" id="{6B44CC48-B605-9370-56C3-89C74BB75DF9}"/>
              </a:ext>
            </a:extLst>
          </p:cNvPr>
          <p:cNvSpPr>
            <a:spLocks noGrp="1"/>
          </p:cNvSpPr>
          <p:nvPr>
            <p:ph idx="1"/>
          </p:nvPr>
        </p:nvSpPr>
        <p:spPr>
          <a:xfrm>
            <a:off x="612336" y="897823"/>
            <a:ext cx="10741464" cy="5537932"/>
          </a:xfrm>
        </p:spPr>
        <p:txBody>
          <a:bodyPr vert="horz" lIns="91440" tIns="45720" rIns="91440" bIns="45720" rtlCol="0" anchor="t">
            <a:noAutofit/>
          </a:bodyPr>
          <a:lstStyle/>
          <a:p>
            <a:pPr marL="0" indent="0">
              <a:buNone/>
            </a:pPr>
            <a:r>
              <a:rPr lang="en-US" sz="2400" b="1">
                <a:solidFill>
                  <a:schemeClr val="accent1"/>
                </a:solidFill>
                <a:cs typeface="Calibri"/>
              </a:rPr>
              <a:t>FREE HCLS ADULT CLASSES!!</a:t>
            </a:r>
          </a:p>
          <a:p>
            <a:pPr marL="0" indent="0">
              <a:buNone/>
            </a:pPr>
            <a:endParaRPr lang="en-US" sz="2400" b="1">
              <a:solidFill>
                <a:srgbClr val="FFFFFF"/>
              </a:solidFill>
              <a:cs typeface="Calibri" panose="020F0502020204030204"/>
            </a:endParaRPr>
          </a:p>
          <a:p>
            <a:pPr marL="0" indent="0">
              <a:buNone/>
            </a:pPr>
            <a:r>
              <a:rPr lang="en-US" sz="2400">
                <a:solidFill>
                  <a:srgbClr val="FFFFFF"/>
                </a:solidFill>
                <a:cs typeface="Calibri" panose="020F0502020204030204"/>
              </a:rPr>
              <a:t>Classes are available in a wide range of topics:</a:t>
            </a:r>
          </a:p>
          <a:p>
            <a:pPr lvl="1"/>
            <a:r>
              <a:rPr lang="en-US" b="1">
                <a:solidFill>
                  <a:srgbClr val="FFFFFF"/>
                </a:solidFill>
                <a:cs typeface="Calibri" panose="020F0502020204030204"/>
              </a:rPr>
              <a:t>Author &amp; movie events, and book clubs</a:t>
            </a:r>
          </a:p>
          <a:p>
            <a:pPr lvl="1"/>
            <a:r>
              <a:rPr lang="en-US" b="1">
                <a:solidFill>
                  <a:srgbClr val="FFFFFF"/>
                </a:solidFill>
                <a:cs typeface="Calibri" panose="020F0502020204030204"/>
              </a:rPr>
              <a:t>STEM (including computers) and Makerspace</a:t>
            </a:r>
          </a:p>
          <a:p>
            <a:pPr lvl="1"/>
            <a:r>
              <a:rPr lang="en-US" b="1">
                <a:solidFill>
                  <a:srgbClr val="FFFFFF"/>
                </a:solidFill>
                <a:cs typeface="Calibri" panose="020F0502020204030204"/>
              </a:rPr>
              <a:t>Art &amp; craft, music, DIY, food service and gardening &amp; the environment</a:t>
            </a:r>
          </a:p>
          <a:p>
            <a:pPr lvl="1"/>
            <a:r>
              <a:rPr lang="en-US" b="1">
                <a:solidFill>
                  <a:srgbClr val="FFFFFF"/>
                </a:solidFill>
                <a:cs typeface="Calibri" panose="020F0502020204030204"/>
              </a:rPr>
              <a:t>Business &amp; finance, community &amp; culture and health &amp; wellness</a:t>
            </a:r>
          </a:p>
          <a:p>
            <a:pPr lvl="1"/>
            <a:r>
              <a:rPr lang="en-US" b="1">
                <a:solidFill>
                  <a:srgbClr val="FFFFFF"/>
                </a:solidFill>
                <a:cs typeface="Calibri" panose="020F0502020204030204"/>
              </a:rPr>
              <a:t>History &amp; genealogy, and race, equity &amp; inclusion</a:t>
            </a:r>
            <a:endParaRPr lang="en-US"/>
          </a:p>
          <a:p>
            <a:pPr lvl="1"/>
            <a:r>
              <a:rPr lang="en-US" b="1">
                <a:solidFill>
                  <a:srgbClr val="FFFFFF"/>
                </a:solidFill>
                <a:cs typeface="Calibri" panose="020F0502020204030204"/>
              </a:rPr>
              <a:t>World languages &amp; writing</a:t>
            </a:r>
          </a:p>
          <a:p>
            <a:pPr marL="0" indent="0">
              <a:buNone/>
            </a:pPr>
            <a:endParaRPr lang="en-US" sz="2400" b="1">
              <a:solidFill>
                <a:srgbClr val="FFFFFF"/>
              </a:solidFill>
              <a:cs typeface="Calibri" panose="020F0502020204030204"/>
            </a:endParaRPr>
          </a:p>
          <a:p>
            <a:pPr marL="0" indent="0">
              <a:buNone/>
            </a:pPr>
            <a:r>
              <a:rPr lang="en-US" sz="2400" b="1">
                <a:solidFill>
                  <a:schemeClr val="accent1"/>
                </a:solidFill>
                <a:cs typeface="Calibri" panose="020F0502020204030204"/>
              </a:rPr>
              <a:t>Go to our website: </a:t>
            </a:r>
          </a:p>
          <a:p>
            <a:pPr marL="0" indent="0">
              <a:buNone/>
            </a:pPr>
            <a:r>
              <a:rPr lang="en-US" sz="2400" b="1">
                <a:solidFill>
                  <a:schemeClr val="accent1"/>
                </a:solidFill>
                <a:cs typeface="Calibri" panose="020F0502020204030204"/>
              </a:rPr>
              <a:t>hclibrary.org, click on 'Classes &amp; events', filter for adult events</a:t>
            </a:r>
            <a:endParaRPr lang="en-US" sz="2400">
              <a:solidFill>
                <a:schemeClr val="accent1"/>
              </a:solidFill>
              <a:cs typeface="Calibri"/>
            </a:endParaRPr>
          </a:p>
          <a:p>
            <a:endParaRPr lang="en-US" b="1">
              <a:solidFill>
                <a:srgbClr val="FFFFFF"/>
              </a:solidFill>
              <a:cs typeface="Calibri" panose="020F0502020204030204"/>
            </a:endParaRPr>
          </a:p>
          <a:p>
            <a:pPr marL="0" indent="0">
              <a:buNone/>
            </a:pPr>
            <a:endParaRPr lang="en-US" b="1">
              <a:solidFill>
                <a:srgbClr val="FFFFFF"/>
              </a:solidFill>
              <a:cs typeface="Calibri" panose="020F0502020204030204"/>
            </a:endParaRPr>
          </a:p>
          <a:p>
            <a:pPr marL="0" indent="0">
              <a:buNone/>
            </a:pPr>
            <a:endParaRPr lang="en-US" b="1">
              <a:solidFill>
                <a:srgbClr val="FFFFFF"/>
              </a:solidFill>
              <a:cs typeface="Calibri" panose="020F0502020204030204"/>
            </a:endParaRPr>
          </a:p>
        </p:txBody>
      </p:sp>
      <p:sp>
        <p:nvSpPr>
          <p:cNvPr id="14" name="Title 2">
            <a:extLst>
              <a:ext uri="{FF2B5EF4-FFF2-40B4-BE49-F238E27FC236}">
                <a16:creationId xmlns:a16="http://schemas.microsoft.com/office/drawing/2014/main" id="{63C273D2-D4EF-42B1-2463-B5C0256C6733}"/>
              </a:ext>
            </a:extLst>
          </p:cNvPr>
          <p:cNvSpPr>
            <a:spLocks noGrp="1"/>
          </p:cNvSpPr>
          <p:nvPr>
            <p:ph type="title"/>
          </p:nvPr>
        </p:nvSpPr>
        <p:spPr>
          <a:xfrm>
            <a:off x="899651" y="242222"/>
            <a:ext cx="10454149" cy="698758"/>
          </a:xfrm>
        </p:spPr>
        <p:txBody>
          <a:bodyPr>
            <a:noAutofit/>
          </a:bodyPr>
          <a:lstStyle/>
          <a:p>
            <a:pPr algn="ctr"/>
            <a:r>
              <a:rPr lang="en-US" sz="4800" b="1">
                <a:solidFill>
                  <a:srgbClr val="FFFFFF"/>
                </a:solidFill>
                <a:cs typeface="Calibri Light"/>
              </a:rPr>
              <a:t>Angela's Tip</a:t>
            </a:r>
            <a:endParaRPr lang="en-US"/>
          </a:p>
        </p:txBody>
      </p:sp>
    </p:spTree>
    <p:extLst>
      <p:ext uri="{BB962C8B-B14F-4D97-AF65-F5344CB8AC3E}">
        <p14:creationId xmlns:p14="http://schemas.microsoft.com/office/powerpoint/2010/main" val="1885845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5" name="Picture 4" descr="A book cover of a book&#10;&#10;Description automatically generated">
            <a:extLst>
              <a:ext uri="{FF2B5EF4-FFF2-40B4-BE49-F238E27FC236}">
                <a16:creationId xmlns:a16="http://schemas.microsoft.com/office/drawing/2014/main" id="{FAA420F5-61D8-A1BB-6DCB-4D2C290BAC0F}"/>
              </a:ext>
            </a:extLst>
          </p:cNvPr>
          <p:cNvPicPr>
            <a:picLocks noChangeAspect="1"/>
          </p:cNvPicPr>
          <p:nvPr/>
        </p:nvPicPr>
        <p:blipFill>
          <a:blip r:embed="rId2"/>
          <a:stretch>
            <a:fillRect/>
          </a:stretch>
        </p:blipFill>
        <p:spPr>
          <a:xfrm>
            <a:off x="7283537" y="830826"/>
            <a:ext cx="3499701" cy="5282380"/>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770765" y="1261358"/>
            <a:ext cx="5823652" cy="3348657"/>
          </a:xfrm>
        </p:spPr>
        <p:txBody>
          <a:bodyPr>
            <a:noAutofit/>
          </a:bodyPr>
          <a:lstStyle/>
          <a:p>
            <a:pPr algn="ctr"/>
            <a:r>
              <a:rPr lang="en-US" sz="4800" b="1" i="1">
                <a:solidFill>
                  <a:srgbClr val="FFFFFF"/>
                </a:solidFill>
                <a:cs typeface="Calibri Light"/>
              </a:rPr>
              <a:t>The Naked Don't Fear the Water: </a:t>
            </a:r>
            <a:br>
              <a:rPr lang="en-US" sz="4800" b="1" i="1">
                <a:cs typeface="Calibri Light"/>
              </a:rPr>
            </a:br>
            <a:r>
              <a:rPr lang="en-US" sz="4400" b="1" i="1">
                <a:solidFill>
                  <a:srgbClr val="FFFFFF"/>
                </a:solidFill>
                <a:cs typeface="Calibri Light"/>
              </a:rPr>
              <a:t>An Underground Journey with Afghan Refugees</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818072" y="4776736"/>
            <a:ext cx="5835942" cy="601657"/>
          </a:xfrm>
        </p:spPr>
        <p:txBody>
          <a:bodyPr vert="horz" lIns="91440" tIns="45720" rIns="91440" bIns="45720" rtlCol="0" anchor="t">
            <a:noAutofit/>
          </a:bodyPr>
          <a:lstStyle/>
          <a:p>
            <a:pPr algn="ctr"/>
            <a:r>
              <a:rPr lang="en-US" sz="4000">
                <a:solidFill>
                  <a:srgbClr val="FFFFFF"/>
                </a:solidFill>
                <a:cs typeface="Calibri"/>
              </a:rPr>
              <a:t>by Matthieu Aikins</a:t>
            </a:r>
          </a:p>
        </p:txBody>
      </p:sp>
      <p:sp>
        <p:nvSpPr>
          <p:cNvPr id="2" name="TextBox 1">
            <a:extLst>
              <a:ext uri="{FF2B5EF4-FFF2-40B4-BE49-F238E27FC236}">
                <a16:creationId xmlns:a16="http://schemas.microsoft.com/office/drawing/2014/main" id="{5BB1E1EB-F62D-9A68-965F-91197F0318BF}"/>
              </a:ext>
            </a:extLst>
          </p:cNvPr>
          <p:cNvSpPr txBox="1"/>
          <p:nvPr/>
        </p:nvSpPr>
        <p:spPr>
          <a:xfrm>
            <a:off x="822349" y="5376709"/>
            <a:ext cx="58217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cs typeface="Calibri"/>
              </a:rPr>
              <a:t>NONFICTION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991071" y="511863"/>
            <a:ext cx="55267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Angela recommends</a:t>
            </a:r>
          </a:p>
        </p:txBody>
      </p:sp>
    </p:spTree>
    <p:extLst>
      <p:ext uri="{BB962C8B-B14F-4D97-AF65-F5344CB8AC3E}">
        <p14:creationId xmlns:p14="http://schemas.microsoft.com/office/powerpoint/2010/main" val="1238294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2" name="Picture 1" descr="A book cover with a person&amp;#39;s face and glasses&#10;&#10;Description automatically generated">
            <a:extLst>
              <a:ext uri="{FF2B5EF4-FFF2-40B4-BE49-F238E27FC236}">
                <a16:creationId xmlns:a16="http://schemas.microsoft.com/office/drawing/2014/main" id="{46DAC681-0AF7-8703-7564-620F855D3B62}"/>
              </a:ext>
            </a:extLst>
          </p:cNvPr>
          <p:cNvPicPr>
            <a:picLocks noChangeAspect="1"/>
          </p:cNvPicPr>
          <p:nvPr/>
        </p:nvPicPr>
        <p:blipFill>
          <a:blip r:embed="rId2"/>
          <a:stretch>
            <a:fillRect/>
          </a:stretch>
        </p:blipFill>
        <p:spPr>
          <a:xfrm>
            <a:off x="7278336" y="839638"/>
            <a:ext cx="3558798" cy="5264988"/>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1070835" y="1355407"/>
            <a:ext cx="5897393" cy="1870342"/>
          </a:xfrm>
        </p:spPr>
        <p:txBody>
          <a:bodyPr>
            <a:noAutofit/>
          </a:bodyPr>
          <a:lstStyle/>
          <a:p>
            <a:pPr algn="ctr"/>
            <a:br>
              <a:rPr lang="en-US" sz="6600" b="1">
                <a:solidFill>
                  <a:srgbClr val="FFFFFF"/>
                </a:solidFill>
                <a:cs typeface="Calibri Light"/>
              </a:rPr>
            </a:br>
            <a:br>
              <a:rPr lang="en-US" sz="6600" b="1">
                <a:cs typeface="Calibri Light"/>
              </a:rPr>
            </a:br>
            <a:r>
              <a:rPr lang="en-US" sz="6600" b="1">
                <a:solidFill>
                  <a:srgbClr val="FFFFFF"/>
                </a:solidFill>
                <a:cs typeface="Calibri Light"/>
              </a:rPr>
              <a:t> </a:t>
            </a:r>
          </a:p>
        </p:txBody>
      </p:sp>
      <p:sp>
        <p:nvSpPr>
          <p:cNvPr id="8" name="Title 2">
            <a:extLst>
              <a:ext uri="{FF2B5EF4-FFF2-40B4-BE49-F238E27FC236}">
                <a16:creationId xmlns:a16="http://schemas.microsoft.com/office/drawing/2014/main" id="{02459B79-0F28-EE76-EE43-B030C9EAB19A}"/>
              </a:ext>
            </a:extLst>
          </p:cNvPr>
          <p:cNvSpPr txBox="1">
            <a:spLocks/>
          </p:cNvSpPr>
          <p:nvPr/>
        </p:nvSpPr>
        <p:spPr>
          <a:xfrm>
            <a:off x="826420" y="1700463"/>
            <a:ext cx="5897393" cy="16403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6600" b="1" i="1">
                <a:solidFill>
                  <a:srgbClr val="FFFFFF"/>
                </a:solidFill>
                <a:cs typeface="Calibri Light"/>
              </a:rPr>
              <a:t>Lessons in Chemistry</a:t>
            </a:r>
          </a:p>
        </p:txBody>
      </p:sp>
      <p:sp>
        <p:nvSpPr>
          <p:cNvPr id="10" name="Text Placeholder 5">
            <a:extLst>
              <a:ext uri="{FF2B5EF4-FFF2-40B4-BE49-F238E27FC236}">
                <a16:creationId xmlns:a16="http://schemas.microsoft.com/office/drawing/2014/main" id="{7902B60C-B64D-EAD7-ACA5-9A3661C98B2D}"/>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Bonnie </a:t>
            </a:r>
            <a:r>
              <a:rPr lang="en-US" sz="4800" err="1">
                <a:solidFill>
                  <a:schemeClr val="bg1"/>
                </a:solidFill>
                <a:cs typeface="Calibri"/>
              </a:rPr>
              <a:t>Garmus</a:t>
            </a:r>
            <a:endParaRPr lang="en-US" sz="4800" err="1">
              <a:solidFill>
                <a:schemeClr val="bg1"/>
              </a:solidFill>
              <a:ea typeface="Calibri"/>
              <a:cs typeface="Calibri"/>
            </a:endParaRPr>
          </a:p>
        </p:txBody>
      </p:sp>
      <p:sp>
        <p:nvSpPr>
          <p:cNvPr id="12" name="TextBox 11">
            <a:extLst>
              <a:ext uri="{FF2B5EF4-FFF2-40B4-BE49-F238E27FC236}">
                <a16:creationId xmlns:a16="http://schemas.microsoft.com/office/drawing/2014/main" id="{83484664-1BCE-089E-A973-7E6D488BF05D}"/>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14" name="TextBox 13">
            <a:extLst>
              <a:ext uri="{FF2B5EF4-FFF2-40B4-BE49-F238E27FC236}">
                <a16:creationId xmlns:a16="http://schemas.microsoft.com/office/drawing/2014/main" id="{9A66D078-D6B5-3E07-4123-814067D3BD47}"/>
              </a:ext>
            </a:extLst>
          </p:cNvPr>
          <p:cNvSpPr txBox="1"/>
          <p:nvPr/>
        </p:nvSpPr>
        <p:spPr>
          <a:xfrm>
            <a:off x="828841" y="1036431"/>
            <a:ext cx="59098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Wendy recommends</a:t>
            </a:r>
          </a:p>
        </p:txBody>
      </p:sp>
    </p:spTree>
    <p:extLst>
      <p:ext uri="{BB962C8B-B14F-4D97-AF65-F5344CB8AC3E}">
        <p14:creationId xmlns:p14="http://schemas.microsoft.com/office/powerpoint/2010/main" val="44282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Autofit/>
          </a:bodyPr>
          <a:lstStyle/>
          <a:p>
            <a:pPr algn="ctr"/>
            <a:r>
              <a:rPr lang="en-US" sz="4800" b="1">
                <a:solidFill>
                  <a:srgbClr val="FFFFFF"/>
                </a:solidFill>
                <a:cs typeface="Calibri Light"/>
              </a:rPr>
              <a:t>Emily's Tip: ReadingGroupGuides.com</a:t>
            </a:r>
            <a:endParaRPr lang="en-US"/>
          </a:p>
        </p:txBody>
      </p:sp>
      <p:sp>
        <p:nvSpPr>
          <p:cNvPr id="12" name="Content Placeholder 11">
            <a:extLst>
              <a:ext uri="{FF2B5EF4-FFF2-40B4-BE49-F238E27FC236}">
                <a16:creationId xmlns:a16="http://schemas.microsoft.com/office/drawing/2014/main" id="{AFB638B6-88D4-A0C1-81B5-B1756D7A4A8F}"/>
              </a:ext>
            </a:extLst>
          </p:cNvPr>
          <p:cNvSpPr>
            <a:spLocks noGrp="1"/>
          </p:cNvSpPr>
          <p:nvPr>
            <p:ph idx="1"/>
          </p:nvPr>
        </p:nvSpPr>
        <p:spPr>
          <a:xfrm>
            <a:off x="838200" y="1825625"/>
            <a:ext cx="5256551" cy="4351338"/>
          </a:xfrm>
        </p:spPr>
        <p:txBody>
          <a:bodyPr vert="horz" lIns="91440" tIns="45720" rIns="91440" bIns="45720" rtlCol="0" anchor="t">
            <a:normAutofit/>
          </a:bodyPr>
          <a:lstStyle/>
          <a:p>
            <a:r>
              <a:rPr lang="en-US">
                <a:solidFill>
                  <a:srgbClr val="FFFFFF"/>
                </a:solidFill>
                <a:cs typeface="Calibri"/>
              </a:rPr>
              <a:t>Resources include:</a:t>
            </a:r>
          </a:p>
          <a:p>
            <a:pPr lvl="1"/>
            <a:r>
              <a:rPr lang="en-US">
                <a:solidFill>
                  <a:srgbClr val="FFFFFF"/>
                </a:solidFill>
                <a:cs typeface="Calibri"/>
              </a:rPr>
              <a:t>Free, printable Reading Guides</a:t>
            </a:r>
          </a:p>
          <a:p>
            <a:pPr lvl="2"/>
            <a:r>
              <a:rPr lang="en-US" sz="2400">
                <a:solidFill>
                  <a:srgbClr val="FFFFFF"/>
                </a:solidFill>
                <a:cs typeface="Calibri"/>
              </a:rPr>
              <a:t>'About the book' introduction</a:t>
            </a:r>
          </a:p>
          <a:p>
            <a:pPr lvl="2"/>
            <a:r>
              <a:rPr lang="en-US" sz="2400">
                <a:solidFill>
                  <a:srgbClr val="FFFFFF"/>
                </a:solidFill>
                <a:cs typeface="Calibri"/>
              </a:rPr>
              <a:t>Discussion questions</a:t>
            </a:r>
          </a:p>
          <a:p>
            <a:pPr lvl="2"/>
            <a:r>
              <a:rPr lang="en-US" sz="2400">
                <a:solidFill>
                  <a:srgbClr val="FFFFFF"/>
                </a:solidFill>
                <a:cs typeface="Calibri"/>
              </a:rPr>
              <a:t>Author biography</a:t>
            </a:r>
            <a:endParaRPr lang="en-US">
              <a:solidFill>
                <a:srgbClr val="FFFFFF"/>
              </a:solidFill>
              <a:cs typeface="Calibri"/>
            </a:endParaRPr>
          </a:p>
          <a:p>
            <a:pPr lvl="1"/>
            <a:r>
              <a:rPr lang="en-US">
                <a:solidFill>
                  <a:srgbClr val="FFFFFF"/>
                </a:solidFill>
                <a:cs typeface="Calibri"/>
              </a:rPr>
              <a:t>Lists of new releases &amp; popular book club picks</a:t>
            </a:r>
          </a:p>
          <a:p>
            <a:pPr lvl="2"/>
            <a:r>
              <a:rPr lang="en-US">
                <a:solidFill>
                  <a:srgbClr val="FFFFFF"/>
                </a:solidFill>
                <a:cs typeface="Calibri"/>
              </a:rPr>
              <a:t>Ex: Reese's Book Club, Oprah's Book Club</a:t>
            </a:r>
          </a:p>
          <a:p>
            <a:pPr lvl="1"/>
            <a:r>
              <a:rPr lang="en-US">
                <a:solidFill>
                  <a:srgbClr val="FFFFFF"/>
                </a:solidFill>
                <a:cs typeface="Calibri"/>
              </a:rPr>
              <a:t>Excerpt from first chapter of select books</a:t>
            </a:r>
          </a:p>
          <a:p>
            <a:pPr lvl="1"/>
            <a:endParaRPr lang="en-US">
              <a:solidFill>
                <a:srgbClr val="FFFFFF"/>
              </a:solidFill>
              <a:cs typeface="Calibri"/>
            </a:endParaRPr>
          </a:p>
          <a:p>
            <a:pPr lvl="2"/>
            <a:endParaRPr lang="en-US">
              <a:solidFill>
                <a:srgbClr val="FFFFFF"/>
              </a:solidFill>
              <a:cs typeface="Calibri"/>
            </a:endParaRPr>
          </a:p>
          <a:p>
            <a:pPr lvl="1"/>
            <a:endParaRPr lang="en-US">
              <a:solidFill>
                <a:srgbClr val="FFFFFF"/>
              </a:solidFill>
              <a:cs typeface="Calibri"/>
            </a:endParaRPr>
          </a:p>
          <a:p>
            <a:endParaRPr lang="en-US">
              <a:solidFill>
                <a:srgbClr val="FFFFFF"/>
              </a:solidFill>
              <a:cs typeface="Calibri"/>
            </a:endParaRPr>
          </a:p>
        </p:txBody>
      </p:sp>
      <p:pic>
        <p:nvPicPr>
          <p:cNvPr id="2" name="Picture 1" descr="A screenshot of a computer&#10;&#10;Description automatically generated">
            <a:extLst>
              <a:ext uri="{FF2B5EF4-FFF2-40B4-BE49-F238E27FC236}">
                <a16:creationId xmlns:a16="http://schemas.microsoft.com/office/drawing/2014/main" id="{8015FCB7-8F95-7305-C117-ECF711E87523}"/>
              </a:ext>
            </a:extLst>
          </p:cNvPr>
          <p:cNvPicPr>
            <a:picLocks noChangeAspect="1"/>
          </p:cNvPicPr>
          <p:nvPr/>
        </p:nvPicPr>
        <p:blipFill rotWithShape="1">
          <a:blip r:embed="rId2"/>
          <a:srcRect l="30715" t="20255" r="8784" b="15693"/>
          <a:stretch/>
        </p:blipFill>
        <p:spPr>
          <a:xfrm>
            <a:off x="6096000" y="1900996"/>
            <a:ext cx="5589757" cy="4384816"/>
          </a:xfrm>
          <a:prstGeom prst="rect">
            <a:avLst/>
          </a:prstGeom>
        </p:spPr>
      </p:pic>
    </p:spTree>
    <p:extLst>
      <p:ext uri="{BB962C8B-B14F-4D97-AF65-F5344CB8AC3E}">
        <p14:creationId xmlns:p14="http://schemas.microsoft.com/office/powerpoint/2010/main" val="1382004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7E0B4-6F7E-7450-CAC9-1EB448CD04F9}"/>
              </a:ext>
            </a:extLst>
          </p:cNvPr>
          <p:cNvSpPr txBox="1"/>
          <p:nvPr/>
        </p:nvSpPr>
        <p:spPr>
          <a:xfrm>
            <a:off x="828841" y="1278709"/>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Emily recommends</a:t>
            </a:r>
          </a:p>
        </p:txBody>
      </p:sp>
      <p:sp>
        <p:nvSpPr>
          <p:cNvPr id="15" name="Rectangle 14">
            <a:extLst>
              <a:ext uri="{FF2B5EF4-FFF2-40B4-BE49-F238E27FC236}">
                <a16:creationId xmlns:a16="http://schemas.microsoft.com/office/drawing/2014/main" id="{64D104D5-EC0B-FDC2-3FEE-ABF2D1E37C1F}"/>
              </a:ext>
            </a:extLst>
          </p:cNvPr>
          <p:cNvSpPr/>
          <p:nvPr/>
        </p:nvSpPr>
        <p:spPr>
          <a:xfrm>
            <a:off x="7285463" y="836341"/>
            <a:ext cx="3493698" cy="52764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Book Cover</a:t>
            </a:r>
            <a:endParaRPr lang="en-US"/>
          </a:p>
        </p:txBody>
      </p:sp>
      <p:sp>
        <p:nvSpPr>
          <p:cNvPr id="17" name="Title 2">
            <a:extLst>
              <a:ext uri="{FF2B5EF4-FFF2-40B4-BE49-F238E27FC236}">
                <a16:creationId xmlns:a16="http://schemas.microsoft.com/office/drawing/2014/main" id="{19D91745-A870-1405-9871-AA0FEA99BB34}"/>
              </a:ext>
            </a:extLst>
          </p:cNvPr>
          <p:cNvSpPr>
            <a:spLocks noGrp="1"/>
          </p:cNvSpPr>
          <p:nvPr>
            <p:ph type="title"/>
          </p:nvPr>
        </p:nvSpPr>
        <p:spPr>
          <a:xfrm>
            <a:off x="589076" y="2300070"/>
            <a:ext cx="6272147" cy="1627814"/>
          </a:xfrm>
        </p:spPr>
        <p:txBody>
          <a:bodyPr>
            <a:noAutofit/>
          </a:bodyPr>
          <a:lstStyle/>
          <a:p>
            <a:pPr algn="ctr"/>
            <a:r>
              <a:rPr lang="en-US" sz="6600" b="1" i="1">
                <a:solidFill>
                  <a:srgbClr val="FFFFFF"/>
                </a:solidFill>
                <a:cs typeface="Calibri Light"/>
              </a:rPr>
              <a:t>I Have Some Questions for You</a:t>
            </a:r>
            <a:endParaRPr lang="en-US" i="1"/>
          </a:p>
        </p:txBody>
      </p:sp>
      <p:sp>
        <p:nvSpPr>
          <p:cNvPr id="19" name="Text Placeholder 5">
            <a:extLst>
              <a:ext uri="{FF2B5EF4-FFF2-40B4-BE49-F238E27FC236}">
                <a16:creationId xmlns:a16="http://schemas.microsoft.com/office/drawing/2014/main" id="{17F8663D-0C9F-472F-B3B1-E75EA35F33A4}"/>
              </a:ext>
            </a:extLst>
          </p:cNvPr>
          <p:cNvSpPr>
            <a:spLocks noGrp="1"/>
          </p:cNvSpPr>
          <p:nvPr>
            <p:ph type="body" sz="half" idx="2"/>
          </p:nvPr>
        </p:nvSpPr>
        <p:spPr>
          <a:xfrm>
            <a:off x="826420" y="3927006"/>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Rebecca Makkai</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36E869BB-514E-3E3A-89C8-5E9B7ADFC86F}"/>
              </a:ext>
            </a:extLst>
          </p:cNvPr>
          <p:cNvSpPr txBox="1"/>
          <p:nvPr/>
        </p:nvSpPr>
        <p:spPr>
          <a:xfrm>
            <a:off x="828842" y="4810659"/>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pic>
        <p:nvPicPr>
          <p:cNvPr id="2" name="Picture 1" descr="A book cover with text&#10;&#10;Description automatically generated">
            <a:extLst>
              <a:ext uri="{FF2B5EF4-FFF2-40B4-BE49-F238E27FC236}">
                <a16:creationId xmlns:a16="http://schemas.microsoft.com/office/drawing/2014/main" id="{CE9BE722-D73A-6A50-0E2D-1196530370A0}"/>
              </a:ext>
            </a:extLst>
          </p:cNvPr>
          <p:cNvPicPr>
            <a:picLocks noChangeAspect="1"/>
          </p:cNvPicPr>
          <p:nvPr/>
        </p:nvPicPr>
        <p:blipFill>
          <a:blip r:embed="rId2"/>
          <a:stretch>
            <a:fillRect/>
          </a:stretch>
        </p:blipFill>
        <p:spPr>
          <a:xfrm>
            <a:off x="7280566" y="834452"/>
            <a:ext cx="3502016" cy="5276537"/>
          </a:xfrm>
          <a:prstGeom prst="rect">
            <a:avLst/>
          </a:prstGeom>
        </p:spPr>
      </p:pic>
    </p:spTree>
    <p:extLst>
      <p:ext uri="{BB962C8B-B14F-4D97-AF65-F5344CB8AC3E}">
        <p14:creationId xmlns:p14="http://schemas.microsoft.com/office/powerpoint/2010/main" val="1198894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7E0B4-6F7E-7450-CAC9-1EB448CD04F9}"/>
              </a:ext>
            </a:extLst>
          </p:cNvPr>
          <p:cNvSpPr txBox="1"/>
          <p:nvPr/>
        </p:nvSpPr>
        <p:spPr>
          <a:xfrm>
            <a:off x="693647" y="1660918"/>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Angie recommends</a:t>
            </a:r>
          </a:p>
        </p:txBody>
      </p:sp>
      <p:sp>
        <p:nvSpPr>
          <p:cNvPr id="15" name="Rectangle 14">
            <a:extLst>
              <a:ext uri="{FF2B5EF4-FFF2-40B4-BE49-F238E27FC236}">
                <a16:creationId xmlns:a16="http://schemas.microsoft.com/office/drawing/2014/main" id="{9C6F0441-5DF6-CE60-2DAD-A2D361A044A3}"/>
              </a:ext>
            </a:extLst>
          </p:cNvPr>
          <p:cNvSpPr/>
          <p:nvPr/>
        </p:nvSpPr>
        <p:spPr>
          <a:xfrm>
            <a:off x="7285463" y="836341"/>
            <a:ext cx="3493698" cy="52764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Book Cover</a:t>
            </a:r>
            <a:endParaRPr lang="en-US"/>
          </a:p>
        </p:txBody>
      </p:sp>
      <p:sp>
        <p:nvSpPr>
          <p:cNvPr id="17" name="Title 2">
            <a:extLst>
              <a:ext uri="{FF2B5EF4-FFF2-40B4-BE49-F238E27FC236}">
                <a16:creationId xmlns:a16="http://schemas.microsoft.com/office/drawing/2014/main" id="{A424B493-4338-49ED-310C-39172E6D9C49}"/>
              </a:ext>
            </a:extLst>
          </p:cNvPr>
          <p:cNvSpPr>
            <a:spLocks noGrp="1"/>
          </p:cNvSpPr>
          <p:nvPr>
            <p:ph type="title"/>
          </p:nvPr>
        </p:nvSpPr>
        <p:spPr>
          <a:xfrm>
            <a:off x="826420" y="1700463"/>
            <a:ext cx="5897393" cy="1640305"/>
          </a:xfrm>
        </p:spPr>
        <p:txBody>
          <a:bodyPr>
            <a:noAutofit/>
          </a:bodyPr>
          <a:lstStyle/>
          <a:p>
            <a:pPr algn="ctr"/>
            <a:r>
              <a:rPr lang="en-US" sz="6600" b="1" i="1">
                <a:solidFill>
                  <a:srgbClr val="FFFFFF"/>
                </a:solidFill>
                <a:cs typeface="Calibri Light"/>
              </a:rPr>
              <a:t>The Survivalists</a:t>
            </a:r>
          </a:p>
        </p:txBody>
      </p:sp>
      <p:sp>
        <p:nvSpPr>
          <p:cNvPr id="19" name="Text Placeholder 5">
            <a:extLst>
              <a:ext uri="{FF2B5EF4-FFF2-40B4-BE49-F238E27FC236}">
                <a16:creationId xmlns:a16="http://schemas.microsoft.com/office/drawing/2014/main" id="{0FDA837D-DCE0-4A39-CF49-6656D2940A59}"/>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Kashana Cauley</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21F0F05A-EC25-56E1-661C-E663DA76D210}"/>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pic>
        <p:nvPicPr>
          <p:cNvPr id="2" name="Picture 1" descr="A backpack with a x-ray image&#10;&#10;Description automatically generated">
            <a:extLst>
              <a:ext uri="{FF2B5EF4-FFF2-40B4-BE49-F238E27FC236}">
                <a16:creationId xmlns:a16="http://schemas.microsoft.com/office/drawing/2014/main" id="{D86DF909-0FF1-83EF-0E81-DB0B2B78808B}"/>
              </a:ext>
            </a:extLst>
          </p:cNvPr>
          <p:cNvPicPr>
            <a:picLocks noChangeAspect="1"/>
          </p:cNvPicPr>
          <p:nvPr/>
        </p:nvPicPr>
        <p:blipFill>
          <a:blip r:embed="rId2"/>
          <a:stretch>
            <a:fillRect/>
          </a:stretch>
        </p:blipFill>
        <p:spPr>
          <a:xfrm>
            <a:off x="7281871" y="834454"/>
            <a:ext cx="3499403" cy="5363979"/>
          </a:xfrm>
          <a:prstGeom prst="rect">
            <a:avLst/>
          </a:prstGeom>
        </p:spPr>
      </p:pic>
    </p:spTree>
    <p:extLst>
      <p:ext uri="{BB962C8B-B14F-4D97-AF65-F5344CB8AC3E}">
        <p14:creationId xmlns:p14="http://schemas.microsoft.com/office/powerpoint/2010/main" val="3082421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7E0B4-6F7E-7450-CAC9-1EB448CD04F9}"/>
              </a:ext>
            </a:extLst>
          </p:cNvPr>
          <p:cNvSpPr txBox="1"/>
          <p:nvPr/>
        </p:nvSpPr>
        <p:spPr>
          <a:xfrm>
            <a:off x="708024" y="1416503"/>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Roslyn recommends</a:t>
            </a:r>
          </a:p>
        </p:txBody>
      </p:sp>
      <p:sp>
        <p:nvSpPr>
          <p:cNvPr id="15" name="Rectangle 14">
            <a:extLst>
              <a:ext uri="{FF2B5EF4-FFF2-40B4-BE49-F238E27FC236}">
                <a16:creationId xmlns:a16="http://schemas.microsoft.com/office/drawing/2014/main" id="{9C6F0441-5DF6-CE60-2DAD-A2D361A044A3}"/>
              </a:ext>
            </a:extLst>
          </p:cNvPr>
          <p:cNvSpPr/>
          <p:nvPr/>
        </p:nvSpPr>
        <p:spPr>
          <a:xfrm>
            <a:off x="7285463" y="836341"/>
            <a:ext cx="3493698" cy="52764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Book Cover</a:t>
            </a:r>
            <a:endParaRPr lang="en-US"/>
          </a:p>
        </p:txBody>
      </p:sp>
      <p:sp>
        <p:nvSpPr>
          <p:cNvPr id="17" name="Title 2">
            <a:extLst>
              <a:ext uri="{FF2B5EF4-FFF2-40B4-BE49-F238E27FC236}">
                <a16:creationId xmlns:a16="http://schemas.microsoft.com/office/drawing/2014/main" id="{A424B493-4338-49ED-310C-39172E6D9C49}"/>
              </a:ext>
            </a:extLst>
          </p:cNvPr>
          <p:cNvSpPr>
            <a:spLocks noGrp="1"/>
          </p:cNvSpPr>
          <p:nvPr>
            <p:ph type="title"/>
          </p:nvPr>
        </p:nvSpPr>
        <p:spPr>
          <a:xfrm>
            <a:off x="826420" y="1412916"/>
            <a:ext cx="5897393" cy="1640305"/>
          </a:xfrm>
        </p:spPr>
        <p:txBody>
          <a:bodyPr>
            <a:noAutofit/>
          </a:bodyPr>
          <a:lstStyle/>
          <a:p>
            <a:pPr algn="ctr"/>
            <a:r>
              <a:rPr lang="en-US" sz="6600" b="1" i="1">
                <a:solidFill>
                  <a:srgbClr val="FFFFFF"/>
                </a:solidFill>
                <a:cs typeface="Calibri Light"/>
              </a:rPr>
              <a:t>Stash</a:t>
            </a:r>
          </a:p>
        </p:txBody>
      </p:sp>
      <p:sp>
        <p:nvSpPr>
          <p:cNvPr id="19" name="Text Placeholder 5">
            <a:extLst>
              <a:ext uri="{FF2B5EF4-FFF2-40B4-BE49-F238E27FC236}">
                <a16:creationId xmlns:a16="http://schemas.microsoft.com/office/drawing/2014/main" id="{0FDA837D-DCE0-4A39-CF49-6656D2940A59}"/>
              </a:ext>
            </a:extLst>
          </p:cNvPr>
          <p:cNvSpPr>
            <a:spLocks noGrp="1"/>
          </p:cNvSpPr>
          <p:nvPr>
            <p:ph type="body" sz="half" idx="2"/>
          </p:nvPr>
        </p:nvSpPr>
        <p:spPr>
          <a:xfrm>
            <a:off x="840797" y="3097361"/>
            <a:ext cx="5897393" cy="736850"/>
          </a:xfrm>
        </p:spPr>
        <p:txBody>
          <a:bodyPr vert="horz" lIns="91440" tIns="45720" rIns="91440" bIns="45720" rtlCol="0" anchor="t">
            <a:noAutofit/>
          </a:bodyPr>
          <a:lstStyle/>
          <a:p>
            <a:pPr algn="ctr"/>
            <a:r>
              <a:rPr lang="en-US" sz="4800">
                <a:solidFill>
                  <a:schemeClr val="bg1"/>
                </a:solidFill>
                <a:cs typeface="Calibri"/>
              </a:rPr>
              <a:t>by Laura Cathcart Robbins</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21F0F05A-EC25-56E1-661C-E663DA76D210}"/>
              </a:ext>
            </a:extLst>
          </p:cNvPr>
          <p:cNvSpPr txBox="1"/>
          <p:nvPr/>
        </p:nvSpPr>
        <p:spPr>
          <a:xfrm>
            <a:off x="843219" y="4800524"/>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NONFICTION</a:t>
            </a:r>
          </a:p>
        </p:txBody>
      </p:sp>
      <p:pic>
        <p:nvPicPr>
          <p:cNvPr id="2" name="Picture 1" descr="A hand with a ring on a pink background surrounded by pills&#10;&#10;Description automatically generated">
            <a:extLst>
              <a:ext uri="{FF2B5EF4-FFF2-40B4-BE49-F238E27FC236}">
                <a16:creationId xmlns:a16="http://schemas.microsoft.com/office/drawing/2014/main" id="{DD1BE566-42ED-78EC-E7AC-3AF58B045EC1}"/>
              </a:ext>
            </a:extLst>
          </p:cNvPr>
          <p:cNvPicPr>
            <a:picLocks noChangeAspect="1"/>
          </p:cNvPicPr>
          <p:nvPr/>
        </p:nvPicPr>
        <p:blipFill>
          <a:blip r:embed="rId2"/>
          <a:stretch>
            <a:fillRect/>
          </a:stretch>
        </p:blipFill>
        <p:spPr>
          <a:xfrm>
            <a:off x="7282938" y="839638"/>
            <a:ext cx="3560891" cy="5364772"/>
          </a:xfrm>
          <a:prstGeom prst="rect">
            <a:avLst/>
          </a:prstGeom>
        </p:spPr>
      </p:pic>
    </p:spTree>
    <p:extLst>
      <p:ext uri="{BB962C8B-B14F-4D97-AF65-F5344CB8AC3E}">
        <p14:creationId xmlns:p14="http://schemas.microsoft.com/office/powerpoint/2010/main" val="220585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2" name="Picture 1" descr="The Seven Moons of Maali Almeida: Karunatilaka, Shehan: 9781324064824:  Amazon.com: Books">
            <a:extLst>
              <a:ext uri="{FF2B5EF4-FFF2-40B4-BE49-F238E27FC236}">
                <a16:creationId xmlns:a16="http://schemas.microsoft.com/office/drawing/2014/main" id="{EE140447-B072-69B1-BCF4-800219AC9F47}"/>
              </a:ext>
            </a:extLst>
          </p:cNvPr>
          <p:cNvPicPr>
            <a:picLocks noChangeAspect="1"/>
          </p:cNvPicPr>
          <p:nvPr/>
        </p:nvPicPr>
        <p:blipFill>
          <a:blip r:embed="rId2"/>
          <a:stretch>
            <a:fillRect/>
          </a:stretch>
        </p:blipFill>
        <p:spPr>
          <a:xfrm>
            <a:off x="7325947" y="747397"/>
            <a:ext cx="3593122" cy="5412050"/>
          </a:xfrm>
          <a:prstGeom prst="rect">
            <a:avLst/>
          </a:prstGeom>
        </p:spPr>
      </p:pic>
      <p:sp>
        <p:nvSpPr>
          <p:cNvPr id="4" name="TextBox 3">
            <a:extLst>
              <a:ext uri="{FF2B5EF4-FFF2-40B4-BE49-F238E27FC236}">
                <a16:creationId xmlns:a16="http://schemas.microsoft.com/office/drawing/2014/main" id="{BA87E0B4-6F7E-7450-CAC9-1EB448CD04F9}"/>
              </a:ext>
            </a:extLst>
          </p:cNvPr>
          <p:cNvSpPr txBox="1"/>
          <p:nvPr/>
        </p:nvSpPr>
        <p:spPr>
          <a:xfrm>
            <a:off x="930441" y="1129220"/>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Ash recommends</a:t>
            </a:r>
          </a:p>
        </p:txBody>
      </p:sp>
      <p:sp>
        <p:nvSpPr>
          <p:cNvPr id="18" name="Title 2">
            <a:extLst>
              <a:ext uri="{FF2B5EF4-FFF2-40B4-BE49-F238E27FC236}">
                <a16:creationId xmlns:a16="http://schemas.microsoft.com/office/drawing/2014/main" id="{2EA5823A-4112-F3EA-E3F4-69C90EC23A62}"/>
              </a:ext>
            </a:extLst>
          </p:cNvPr>
          <p:cNvSpPr>
            <a:spLocks noGrp="1"/>
          </p:cNvSpPr>
          <p:nvPr>
            <p:ph type="title"/>
          </p:nvPr>
        </p:nvSpPr>
        <p:spPr>
          <a:xfrm>
            <a:off x="762920" y="2013078"/>
            <a:ext cx="6240293" cy="1640305"/>
          </a:xfrm>
        </p:spPr>
        <p:txBody>
          <a:bodyPr>
            <a:noAutofit/>
          </a:bodyPr>
          <a:lstStyle/>
          <a:p>
            <a:pPr algn="ctr"/>
            <a:r>
              <a:rPr lang="en-US" sz="6200" b="1" i="1">
                <a:solidFill>
                  <a:srgbClr val="FFFFFF"/>
                </a:solidFill>
                <a:cs typeface="Calibri Light"/>
              </a:rPr>
              <a:t>The Seven Moons of Maali Almeida</a:t>
            </a:r>
            <a:endParaRPr lang="en-US" sz="6200" b="1" i="1">
              <a:cs typeface="Calibri Light"/>
            </a:endParaRPr>
          </a:p>
        </p:txBody>
      </p:sp>
      <p:sp>
        <p:nvSpPr>
          <p:cNvPr id="20" name="Text Placeholder 5">
            <a:extLst>
              <a:ext uri="{FF2B5EF4-FFF2-40B4-BE49-F238E27FC236}">
                <a16:creationId xmlns:a16="http://schemas.microsoft.com/office/drawing/2014/main" id="{0F049CFC-0DF7-33ED-7A08-DECD1607FC8E}"/>
              </a:ext>
            </a:extLst>
          </p:cNvPr>
          <p:cNvSpPr>
            <a:spLocks noGrp="1"/>
          </p:cNvSpPr>
          <p:nvPr>
            <p:ph type="body" sz="half" idx="2"/>
          </p:nvPr>
        </p:nvSpPr>
        <p:spPr>
          <a:xfrm>
            <a:off x="762920" y="3713283"/>
            <a:ext cx="62402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Shehan </a:t>
            </a:r>
            <a:r>
              <a:rPr lang="en-US" sz="4800" err="1">
                <a:solidFill>
                  <a:schemeClr val="bg1"/>
                </a:solidFill>
                <a:ea typeface="+mn-lt"/>
                <a:cs typeface="+mn-lt"/>
              </a:rPr>
              <a:t>Karunatilaka</a:t>
            </a:r>
            <a:endParaRPr lang="en-US" sz="4800" err="1">
              <a:solidFill>
                <a:schemeClr val="bg1"/>
              </a:solidFill>
              <a:ea typeface="Calibri"/>
              <a:cs typeface="Calibri"/>
            </a:endParaRPr>
          </a:p>
        </p:txBody>
      </p:sp>
      <p:sp>
        <p:nvSpPr>
          <p:cNvPr id="22" name="TextBox 21">
            <a:extLst>
              <a:ext uri="{FF2B5EF4-FFF2-40B4-BE49-F238E27FC236}">
                <a16:creationId xmlns:a16="http://schemas.microsoft.com/office/drawing/2014/main" id="{80776D8C-1C87-8B49-7029-F4026DE09074}"/>
              </a:ext>
            </a:extLst>
          </p:cNvPr>
          <p:cNvSpPr txBox="1"/>
          <p:nvPr/>
        </p:nvSpPr>
        <p:spPr>
          <a:xfrm>
            <a:off x="930442" y="4763990"/>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Tree>
    <p:extLst>
      <p:ext uri="{BB962C8B-B14F-4D97-AF65-F5344CB8AC3E}">
        <p14:creationId xmlns:p14="http://schemas.microsoft.com/office/powerpoint/2010/main" val="2605463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7B16CB71-3D78-2A14-512E-095A3BCEA26D}"/>
              </a:ext>
            </a:extLst>
          </p:cNvPr>
          <p:cNvPicPr>
            <a:picLocks noChangeAspect="1"/>
          </p:cNvPicPr>
          <p:nvPr/>
        </p:nvPicPr>
        <p:blipFill rotWithShape="1">
          <a:blip r:embed="rId2"/>
          <a:srcRect l="12234" t="30152" r="11385" b="-152"/>
          <a:stretch/>
        </p:blipFill>
        <p:spPr>
          <a:xfrm>
            <a:off x="42426" y="78196"/>
            <a:ext cx="12024689" cy="6190348"/>
          </a:xfrm>
          <a:prstGeom prst="rect">
            <a:avLst/>
          </a:prstGeom>
        </p:spPr>
      </p:pic>
      <p:pic>
        <p:nvPicPr>
          <p:cNvPr id="11" name="Picture 11">
            <a:extLst>
              <a:ext uri="{FF2B5EF4-FFF2-40B4-BE49-F238E27FC236}">
                <a16:creationId xmlns:a16="http://schemas.microsoft.com/office/drawing/2014/main" id="{4C57CE30-EFBC-78CF-8A7C-AFD2DABC25FD}"/>
              </a:ext>
            </a:extLst>
          </p:cNvPr>
          <p:cNvPicPr>
            <a:picLocks noGrp="1" noChangeAspect="1"/>
          </p:cNvPicPr>
          <p:nvPr>
            <p:ph idx="4294967295"/>
          </p:nvPr>
        </p:nvPicPr>
        <p:blipFill>
          <a:blip r:embed="rId3"/>
          <a:stretch>
            <a:fillRect/>
          </a:stretch>
        </p:blipFill>
        <p:spPr>
          <a:xfrm>
            <a:off x="-1666" y="5347"/>
            <a:ext cx="12293600" cy="6954838"/>
          </a:xfrm>
        </p:spPr>
      </p:pic>
      <p:sp>
        <p:nvSpPr>
          <p:cNvPr id="3" name="Title 2">
            <a:extLst>
              <a:ext uri="{FF2B5EF4-FFF2-40B4-BE49-F238E27FC236}">
                <a16:creationId xmlns:a16="http://schemas.microsoft.com/office/drawing/2014/main" id="{813792A6-ACCC-93DC-3C62-F5D44AB9B43E}"/>
              </a:ext>
            </a:extLst>
          </p:cNvPr>
          <p:cNvSpPr>
            <a:spLocks noGrp="1"/>
          </p:cNvSpPr>
          <p:nvPr>
            <p:ph type="ctrTitle"/>
          </p:nvPr>
        </p:nvSpPr>
        <p:spPr>
          <a:xfrm>
            <a:off x="1524000" y="5267713"/>
            <a:ext cx="9144000" cy="998794"/>
          </a:xfrm>
        </p:spPr>
        <p:txBody>
          <a:bodyPr>
            <a:normAutofit fontScale="90000"/>
          </a:bodyPr>
          <a:lstStyle/>
          <a:p>
            <a:br>
              <a:rPr lang="en-US" sz="5400" b="1">
                <a:solidFill>
                  <a:srgbClr val="FFFFFF"/>
                </a:solidFill>
                <a:ea typeface="Calibri Light" panose="020F0302020204030204"/>
                <a:cs typeface="Calibri Light" panose="020F0302020204030204"/>
              </a:rPr>
            </a:br>
            <a:r>
              <a:rPr lang="en-US" sz="5400" b="1">
                <a:solidFill>
                  <a:srgbClr val="FFFFFF"/>
                </a:solidFill>
                <a:ea typeface="Calibri Light" panose="020F0302020204030204"/>
                <a:cs typeface="Calibri Light" panose="020F0302020204030204"/>
              </a:rPr>
              <a:t>Third Round of Selections</a:t>
            </a:r>
            <a:endParaRPr lang="en-US" sz="5400" b="1">
              <a:ea typeface="Calibri Light" panose="020F0302020204030204"/>
              <a:cs typeface="Calibri Light" panose="020F0302020204030204"/>
            </a:endParaRPr>
          </a:p>
        </p:txBody>
      </p:sp>
    </p:spTree>
    <p:extLst>
      <p:ext uri="{BB962C8B-B14F-4D97-AF65-F5344CB8AC3E}">
        <p14:creationId xmlns:p14="http://schemas.microsoft.com/office/powerpoint/2010/main" val="1680793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Autofit/>
          </a:bodyPr>
          <a:lstStyle/>
          <a:p>
            <a:pPr algn="ctr"/>
            <a:r>
              <a:rPr lang="en-US" sz="4800" b="1">
                <a:solidFill>
                  <a:srgbClr val="FFFFFF"/>
                </a:solidFill>
                <a:cs typeface="Calibri Light"/>
              </a:rPr>
              <a:t>Beth's Tip</a:t>
            </a:r>
            <a:endParaRPr lang="en-US"/>
          </a:p>
        </p:txBody>
      </p:sp>
      <p:sp>
        <p:nvSpPr>
          <p:cNvPr id="12" name="Content Placeholder 11">
            <a:extLst>
              <a:ext uri="{FF2B5EF4-FFF2-40B4-BE49-F238E27FC236}">
                <a16:creationId xmlns:a16="http://schemas.microsoft.com/office/drawing/2014/main" id="{AFB638B6-88D4-A0C1-81B5-B1756D7A4A8F}"/>
              </a:ext>
            </a:extLst>
          </p:cNvPr>
          <p:cNvSpPr>
            <a:spLocks noGrp="1"/>
          </p:cNvSpPr>
          <p:nvPr>
            <p:ph idx="1"/>
          </p:nvPr>
        </p:nvSpPr>
        <p:spPr/>
        <p:txBody>
          <a:bodyPr vert="horz" lIns="91440" tIns="45720" rIns="91440" bIns="45720" rtlCol="0" anchor="t">
            <a:normAutofit/>
          </a:bodyPr>
          <a:lstStyle/>
          <a:p>
            <a:pPr algn="ctr"/>
            <a:r>
              <a:rPr lang="en-US" sz="4400">
                <a:solidFill>
                  <a:srgbClr val="FFFFFF"/>
                </a:solidFill>
                <a:cs typeface="Calibri"/>
              </a:rPr>
              <a:t>Don't be afraid of negative reviews.</a:t>
            </a:r>
            <a:endParaRPr lang="en-US" sz="4400"/>
          </a:p>
          <a:p>
            <a:pPr algn="ctr"/>
            <a:endParaRPr lang="en-US">
              <a:solidFill>
                <a:srgbClr val="FFFFFF"/>
              </a:solidFill>
              <a:cs typeface="Calibri"/>
            </a:endParaRPr>
          </a:p>
          <a:p>
            <a:pPr algn="ctr"/>
            <a:endParaRPr lang="en-US">
              <a:solidFill>
                <a:srgbClr val="FFFFFF"/>
              </a:solidFill>
              <a:cs typeface="Calibri"/>
            </a:endParaRPr>
          </a:p>
          <a:p>
            <a:pPr algn="ctr"/>
            <a:endParaRPr lang="en-US">
              <a:solidFill>
                <a:srgbClr val="FFFFFF"/>
              </a:solidFill>
              <a:cs typeface="Calibri"/>
            </a:endParaRPr>
          </a:p>
          <a:p>
            <a:pPr algn="ctr"/>
            <a:endParaRPr lang="en-US">
              <a:solidFill>
                <a:srgbClr val="FFFFFF"/>
              </a:solidFill>
              <a:cs typeface="Calibri"/>
            </a:endParaRPr>
          </a:p>
          <a:p>
            <a:pPr algn="ctr"/>
            <a:endParaRPr lang="en-US">
              <a:solidFill>
                <a:srgbClr val="FFFFFF"/>
              </a:solidFill>
              <a:cs typeface="Calibri"/>
            </a:endParaRPr>
          </a:p>
          <a:p>
            <a:endParaRPr lang="en-US">
              <a:solidFill>
                <a:srgbClr val="FFFFFF"/>
              </a:solidFill>
              <a:cs typeface="Calibri"/>
            </a:endParaRPr>
          </a:p>
        </p:txBody>
      </p:sp>
      <p:pic>
        <p:nvPicPr>
          <p:cNvPr id="2" name="Picture 1" descr="A close up of thumbs up and down&#10;&#10;Description automatically generated">
            <a:extLst>
              <a:ext uri="{FF2B5EF4-FFF2-40B4-BE49-F238E27FC236}">
                <a16:creationId xmlns:a16="http://schemas.microsoft.com/office/drawing/2014/main" id="{D873AD0C-8945-C9E5-8CC1-AA834DA45876}"/>
              </a:ext>
            </a:extLst>
          </p:cNvPr>
          <p:cNvPicPr>
            <a:picLocks noChangeAspect="1"/>
          </p:cNvPicPr>
          <p:nvPr/>
        </p:nvPicPr>
        <p:blipFill>
          <a:blip r:embed="rId2"/>
          <a:stretch>
            <a:fillRect/>
          </a:stretch>
        </p:blipFill>
        <p:spPr>
          <a:xfrm>
            <a:off x="4724400" y="2824972"/>
            <a:ext cx="2743200" cy="2928698"/>
          </a:xfrm>
          <a:prstGeom prst="rect">
            <a:avLst/>
          </a:prstGeom>
        </p:spPr>
      </p:pic>
    </p:spTree>
    <p:extLst>
      <p:ext uri="{BB962C8B-B14F-4D97-AF65-F5344CB8AC3E}">
        <p14:creationId xmlns:p14="http://schemas.microsoft.com/office/powerpoint/2010/main" val="245585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rmAutofit/>
          </a:bodyPr>
          <a:lstStyle/>
          <a:p>
            <a:pPr algn="ctr"/>
            <a:r>
              <a:rPr lang="en-US" sz="5400" b="1">
                <a:solidFill>
                  <a:srgbClr val="FFFFFF"/>
                </a:solidFill>
                <a:ea typeface="Calibri Light" panose="020F0302020204030204"/>
                <a:cs typeface="Calibri Light" panose="020F0302020204030204"/>
              </a:rPr>
              <a:t>Upcoming Events</a:t>
            </a:r>
            <a:endParaRPr lang="en-US" sz="5400" b="1">
              <a:ea typeface="Calibri Light" panose="020F0302020204030204"/>
              <a:cs typeface="Calibri Light" panose="020F0302020204030204"/>
            </a:endParaRPr>
          </a:p>
        </p:txBody>
      </p:sp>
      <p:pic>
        <p:nvPicPr>
          <p:cNvPr id="2" name="Content Placeholder 1">
            <a:extLst>
              <a:ext uri="{FF2B5EF4-FFF2-40B4-BE49-F238E27FC236}">
                <a16:creationId xmlns:a16="http://schemas.microsoft.com/office/drawing/2014/main" id="{A9335858-63C8-7AC4-DD25-FB21E782327B}"/>
              </a:ext>
            </a:extLst>
          </p:cNvPr>
          <p:cNvPicPr>
            <a:picLocks noGrp="1" noChangeAspect="1"/>
          </p:cNvPicPr>
          <p:nvPr>
            <p:ph sz="half" idx="2"/>
          </p:nvPr>
        </p:nvPicPr>
        <p:blipFill>
          <a:blip r:embed="rId2"/>
          <a:stretch>
            <a:fillRect/>
          </a:stretch>
        </p:blipFill>
        <p:spPr>
          <a:xfrm>
            <a:off x="7081566" y="1482725"/>
            <a:ext cx="3753392" cy="5199063"/>
          </a:xfrm>
        </p:spPr>
      </p:pic>
      <p:sp>
        <p:nvSpPr>
          <p:cNvPr id="18" name="TextBox 17">
            <a:extLst>
              <a:ext uri="{FF2B5EF4-FFF2-40B4-BE49-F238E27FC236}">
                <a16:creationId xmlns:a16="http://schemas.microsoft.com/office/drawing/2014/main" id="{FFE856D1-C55F-33E2-B60A-C7C0B0EC6797}"/>
              </a:ext>
            </a:extLst>
          </p:cNvPr>
          <p:cNvSpPr txBox="1"/>
          <p:nvPr/>
        </p:nvSpPr>
        <p:spPr>
          <a:xfrm>
            <a:off x="1142341" y="6182778"/>
            <a:ext cx="4953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cs typeface="Calibri"/>
              </a:rPr>
              <a:t>Find more events at hclibrary.org</a:t>
            </a:r>
            <a:endParaRPr lang="en-US"/>
          </a:p>
        </p:txBody>
      </p:sp>
      <p:sp>
        <p:nvSpPr>
          <p:cNvPr id="6" name="Content Placeholder 5">
            <a:extLst>
              <a:ext uri="{FF2B5EF4-FFF2-40B4-BE49-F238E27FC236}">
                <a16:creationId xmlns:a16="http://schemas.microsoft.com/office/drawing/2014/main" id="{94A7AA6C-2103-CF46-4E77-7D786FB24849}"/>
              </a:ext>
            </a:extLst>
          </p:cNvPr>
          <p:cNvSpPr>
            <a:spLocks noGrp="1"/>
          </p:cNvSpPr>
          <p:nvPr>
            <p:ph sz="half" idx="1"/>
          </p:nvPr>
        </p:nvSpPr>
        <p:spPr/>
        <p:txBody>
          <a:bodyPr vert="horz" lIns="91440" tIns="45720" rIns="91440" bIns="45720" rtlCol="0" anchor="t">
            <a:normAutofit lnSpcReduction="10000"/>
          </a:bodyPr>
          <a:lstStyle/>
          <a:p>
            <a:r>
              <a:rPr lang="en-US" b="1">
                <a:solidFill>
                  <a:srgbClr val="FFFFFF"/>
                </a:solidFill>
                <a:ea typeface="Calibri"/>
                <a:cs typeface="Calibri"/>
              </a:rPr>
              <a:t>Freedom to Read Roundtable </a:t>
            </a:r>
            <a:r>
              <a:rPr lang="en-US" dirty="0">
                <a:solidFill>
                  <a:srgbClr val="FFFFFF"/>
                </a:solidFill>
                <a:ea typeface="Calibri"/>
                <a:cs typeface="Calibri"/>
              </a:rPr>
              <a:t> OCTOBER 15 Sunday, 2:30-4 pm  </a:t>
            </a:r>
          </a:p>
          <a:p>
            <a:r>
              <a:rPr lang="en-US" dirty="0">
                <a:solidFill>
                  <a:srgbClr val="FFFFFF"/>
                </a:solidFill>
                <a:ea typeface="+mn-lt"/>
                <a:cs typeface="+mn-lt"/>
              </a:rPr>
              <a:t>Hear more from National Book Award-winning author, musician, and screenwriter </a:t>
            </a:r>
            <a:r>
              <a:rPr lang="en-US" b="1" dirty="0">
                <a:solidFill>
                  <a:srgbClr val="FFFFFF"/>
                </a:solidFill>
                <a:ea typeface="+mn-lt"/>
                <a:cs typeface="+mn-lt"/>
              </a:rPr>
              <a:t>James McBride.</a:t>
            </a:r>
            <a:r>
              <a:rPr lang="en-US" dirty="0">
                <a:solidFill>
                  <a:srgbClr val="FFFFFF"/>
                </a:solidFill>
                <a:ea typeface="+mn-lt"/>
                <a:cs typeface="+mn-lt"/>
              </a:rPr>
              <a:t> Join with librarians, publishers, poets, authors, and your community in supporting the essential right to read. </a:t>
            </a:r>
          </a:p>
          <a:p>
            <a:r>
              <a:rPr lang="en-US" dirty="0">
                <a:solidFill>
                  <a:srgbClr val="FFFFFF"/>
                </a:solidFill>
                <a:ea typeface="Calibri"/>
                <a:cs typeface="Calibri"/>
              </a:rPr>
              <a:t>In-person as well as virtual </a:t>
            </a:r>
          </a:p>
        </p:txBody>
      </p:sp>
    </p:spTree>
    <p:extLst>
      <p:ext uri="{BB962C8B-B14F-4D97-AF65-F5344CB8AC3E}">
        <p14:creationId xmlns:p14="http://schemas.microsoft.com/office/powerpoint/2010/main" val="3039169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8" name="Picture 7" descr="A book cover of a group of people walking&#10;&#10;Description automatically generated">
            <a:extLst>
              <a:ext uri="{FF2B5EF4-FFF2-40B4-BE49-F238E27FC236}">
                <a16:creationId xmlns:a16="http://schemas.microsoft.com/office/drawing/2014/main" id="{DDEC3E62-0562-C5D1-C7F2-0545B14F483D}"/>
              </a:ext>
            </a:extLst>
          </p:cNvPr>
          <p:cNvPicPr>
            <a:picLocks noChangeAspect="1"/>
          </p:cNvPicPr>
          <p:nvPr/>
        </p:nvPicPr>
        <p:blipFill rotWithShape="1">
          <a:blip r:embed="rId2"/>
          <a:srcRect l="1519"/>
          <a:stretch/>
        </p:blipFill>
        <p:spPr>
          <a:xfrm>
            <a:off x="7339008" y="837576"/>
            <a:ext cx="3488865" cy="5270291"/>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826420" y="503035"/>
            <a:ext cx="5979035" cy="2819591"/>
          </a:xfrm>
        </p:spPr>
        <p:txBody>
          <a:bodyPr>
            <a:noAutofit/>
          </a:bodyPr>
          <a:lstStyle/>
          <a:p>
            <a:pPr algn="ctr"/>
            <a:r>
              <a:rPr lang="en-US" sz="3600" b="1" i="1">
                <a:solidFill>
                  <a:srgbClr val="FFFFFF"/>
                </a:solidFill>
                <a:cs typeface="Calibri Light"/>
              </a:rPr>
              <a:t>The Exceptions:  Nancy Hopkins, MIT, and the Fight for Women in Science</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826420" y="3554185"/>
            <a:ext cx="5897393" cy="736850"/>
          </a:xfrm>
        </p:spPr>
        <p:txBody>
          <a:bodyPr vert="horz" lIns="91440" tIns="45720" rIns="91440" bIns="45720" rtlCol="0" anchor="t">
            <a:noAutofit/>
          </a:bodyPr>
          <a:lstStyle/>
          <a:p>
            <a:pPr algn="ctr"/>
            <a:r>
              <a:rPr lang="en-US" sz="4000">
                <a:solidFill>
                  <a:schemeClr val="bg1"/>
                </a:solidFill>
                <a:cs typeface="Calibri"/>
              </a:rPr>
              <a:t>by </a:t>
            </a:r>
            <a:r>
              <a:rPr lang="en-US" sz="4000">
                <a:solidFill>
                  <a:schemeClr val="bg1"/>
                </a:solidFill>
                <a:ea typeface="+mn-lt"/>
                <a:cs typeface="+mn-lt"/>
              </a:rPr>
              <a:t>Kate Zernike</a:t>
            </a:r>
            <a:endParaRPr lang="en-US" sz="4000">
              <a:solidFill>
                <a:schemeClr val="bg1"/>
              </a:solidFill>
              <a:ea typeface="Calibri"/>
              <a:cs typeface="Calibri"/>
            </a:endParaRPr>
          </a:p>
        </p:txBody>
      </p:sp>
      <p:sp>
        <p:nvSpPr>
          <p:cNvPr id="2" name="TextBox 1">
            <a:extLst>
              <a:ext uri="{FF2B5EF4-FFF2-40B4-BE49-F238E27FC236}">
                <a16:creationId xmlns:a16="http://schemas.microsoft.com/office/drawing/2014/main" id="{5BB1E1EB-F62D-9A68-965F-91197F0318BF}"/>
              </a:ext>
            </a:extLst>
          </p:cNvPr>
          <p:cNvSpPr txBox="1"/>
          <p:nvPr/>
        </p:nvSpPr>
        <p:spPr>
          <a:xfrm>
            <a:off x="866942" y="43507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NONFICTION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893984" y="890374"/>
            <a:ext cx="55598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Beth recommends</a:t>
            </a:r>
            <a:endParaRPr lang="en-US">
              <a:solidFill>
                <a:schemeClr val="bg1"/>
              </a:solidFill>
            </a:endParaRPr>
          </a:p>
        </p:txBody>
      </p:sp>
    </p:spTree>
    <p:extLst>
      <p:ext uri="{BB962C8B-B14F-4D97-AF65-F5344CB8AC3E}">
        <p14:creationId xmlns:p14="http://schemas.microsoft.com/office/powerpoint/2010/main" val="214550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5" name="Picture 4" descr="A yellow and black cover with black text&#10;&#10;Description automatically generated">
            <a:extLst>
              <a:ext uri="{FF2B5EF4-FFF2-40B4-BE49-F238E27FC236}">
                <a16:creationId xmlns:a16="http://schemas.microsoft.com/office/drawing/2014/main" id="{50800F75-70BE-EE2B-62DF-D2FD45B10F13}"/>
              </a:ext>
            </a:extLst>
          </p:cNvPr>
          <p:cNvPicPr>
            <a:picLocks noChangeAspect="1"/>
          </p:cNvPicPr>
          <p:nvPr/>
        </p:nvPicPr>
        <p:blipFill>
          <a:blip r:embed="rId2"/>
          <a:stretch>
            <a:fillRect/>
          </a:stretch>
        </p:blipFill>
        <p:spPr>
          <a:xfrm>
            <a:off x="7888770" y="793955"/>
            <a:ext cx="3493685" cy="5282380"/>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826420" y="1700463"/>
            <a:ext cx="5897393" cy="1640305"/>
          </a:xfrm>
        </p:spPr>
        <p:txBody>
          <a:bodyPr>
            <a:noAutofit/>
          </a:bodyPr>
          <a:lstStyle/>
          <a:p>
            <a:pPr algn="ctr"/>
            <a:r>
              <a:rPr lang="en-US" sz="6600" b="1" i="1">
                <a:solidFill>
                  <a:srgbClr val="FFFFFF"/>
                </a:solidFill>
                <a:cs typeface="Calibri Light"/>
              </a:rPr>
              <a:t>Crook Manifesto</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826420" y="3573205"/>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Colson Whitehead</a:t>
            </a:r>
            <a:endParaRPr lang="en-US" sz="4800">
              <a:solidFill>
                <a:schemeClr val="bg1"/>
              </a:solidFill>
              <a:ea typeface="Calibri"/>
              <a:cs typeface="Calibri"/>
            </a:endParaRPr>
          </a:p>
        </p:txBody>
      </p:sp>
      <p:sp>
        <p:nvSpPr>
          <p:cNvPr id="2" name="TextBox 1">
            <a:extLst>
              <a:ext uri="{FF2B5EF4-FFF2-40B4-BE49-F238E27FC236}">
                <a16:creationId xmlns:a16="http://schemas.microsoft.com/office/drawing/2014/main" id="{5BB1E1EB-F62D-9A68-965F-91197F0318BF}"/>
              </a:ext>
            </a:extLst>
          </p:cNvPr>
          <p:cNvSpPr txBox="1"/>
          <p:nvPr/>
        </p:nvSpPr>
        <p:spPr>
          <a:xfrm>
            <a:off x="828842" y="4628923"/>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828841" y="1697789"/>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Mikki recommends</a:t>
            </a:r>
          </a:p>
        </p:txBody>
      </p:sp>
    </p:spTree>
    <p:extLst>
      <p:ext uri="{BB962C8B-B14F-4D97-AF65-F5344CB8AC3E}">
        <p14:creationId xmlns:p14="http://schemas.microsoft.com/office/powerpoint/2010/main" val="4260876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294457" y="1704505"/>
            <a:ext cx="6688149" cy="1641464"/>
          </a:xfrm>
        </p:spPr>
        <p:txBody>
          <a:bodyPr>
            <a:noAutofit/>
          </a:bodyPr>
          <a:lstStyle/>
          <a:p>
            <a:pPr algn="ctr"/>
            <a:r>
              <a:rPr lang="en-US" sz="6600" b="1" i="1">
                <a:solidFill>
                  <a:srgbClr val="FFFFFF"/>
                </a:solidFill>
                <a:cs typeface="Calibri Light"/>
              </a:rPr>
              <a:t>Looking for Jane</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700967" y="3681275"/>
            <a:ext cx="5897393" cy="736850"/>
          </a:xfrm>
        </p:spPr>
        <p:txBody>
          <a:bodyPr vert="horz" lIns="91440" tIns="45720" rIns="91440" bIns="45720" rtlCol="0" anchor="t">
            <a:noAutofit/>
          </a:bodyPr>
          <a:lstStyle/>
          <a:p>
            <a:pPr algn="ctr"/>
            <a:r>
              <a:rPr lang="en-US" sz="4800">
                <a:solidFill>
                  <a:srgbClr val="FFFFFF"/>
                </a:solidFill>
                <a:cs typeface="Calibri"/>
              </a:rPr>
              <a:t>by Heather Marshall</a:t>
            </a:r>
          </a:p>
        </p:txBody>
      </p:sp>
      <p:sp>
        <p:nvSpPr>
          <p:cNvPr id="2" name="TextBox 1">
            <a:extLst>
              <a:ext uri="{FF2B5EF4-FFF2-40B4-BE49-F238E27FC236}">
                <a16:creationId xmlns:a16="http://schemas.microsoft.com/office/drawing/2014/main" id="{5BB1E1EB-F62D-9A68-965F-91197F0318BF}"/>
              </a:ext>
            </a:extLst>
          </p:cNvPr>
          <p:cNvSpPr txBox="1"/>
          <p:nvPr/>
        </p:nvSpPr>
        <p:spPr>
          <a:xfrm>
            <a:off x="541295" y="4545840"/>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697960" y="1132871"/>
            <a:ext cx="57479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Angela recommends</a:t>
            </a:r>
          </a:p>
        </p:txBody>
      </p:sp>
      <p:pic>
        <p:nvPicPr>
          <p:cNvPr id="5" name="Picture 4" descr="A person walking down a street&#10;&#10;Description automatically generated">
            <a:extLst>
              <a:ext uri="{FF2B5EF4-FFF2-40B4-BE49-F238E27FC236}">
                <a16:creationId xmlns:a16="http://schemas.microsoft.com/office/drawing/2014/main" id="{DF94005F-9293-6695-D4EE-571AD3B32C89}"/>
              </a:ext>
            </a:extLst>
          </p:cNvPr>
          <p:cNvPicPr>
            <a:picLocks noChangeAspect="1"/>
          </p:cNvPicPr>
          <p:nvPr/>
        </p:nvPicPr>
        <p:blipFill>
          <a:blip r:embed="rId2"/>
          <a:stretch>
            <a:fillRect/>
          </a:stretch>
        </p:blipFill>
        <p:spPr>
          <a:xfrm>
            <a:off x="7490662" y="788838"/>
            <a:ext cx="3497414" cy="5264988"/>
          </a:xfrm>
          <a:prstGeom prst="rect">
            <a:avLst/>
          </a:prstGeom>
        </p:spPr>
      </p:pic>
    </p:spTree>
    <p:extLst>
      <p:ext uri="{BB962C8B-B14F-4D97-AF65-F5344CB8AC3E}">
        <p14:creationId xmlns:p14="http://schemas.microsoft.com/office/powerpoint/2010/main" val="2366352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2" name="Picture 1" descr="A cover of a novel&#10;&#10;Description automatically generated">
            <a:extLst>
              <a:ext uri="{FF2B5EF4-FFF2-40B4-BE49-F238E27FC236}">
                <a16:creationId xmlns:a16="http://schemas.microsoft.com/office/drawing/2014/main" id="{A93E2BDB-AA38-56ED-130A-3966DAACCA37}"/>
              </a:ext>
            </a:extLst>
          </p:cNvPr>
          <p:cNvPicPr>
            <a:picLocks noChangeAspect="1"/>
          </p:cNvPicPr>
          <p:nvPr/>
        </p:nvPicPr>
        <p:blipFill>
          <a:blip r:embed="rId2"/>
          <a:stretch>
            <a:fillRect/>
          </a:stretch>
        </p:blipFill>
        <p:spPr>
          <a:xfrm>
            <a:off x="7283030" y="841962"/>
            <a:ext cx="3489676" cy="5376657"/>
          </a:xfrm>
          <a:prstGeom prst="rect">
            <a:avLst/>
          </a:prstGeom>
        </p:spPr>
      </p:pic>
      <p:sp>
        <p:nvSpPr>
          <p:cNvPr id="4" name="TextBox 3">
            <a:extLst>
              <a:ext uri="{FF2B5EF4-FFF2-40B4-BE49-F238E27FC236}">
                <a16:creationId xmlns:a16="http://schemas.microsoft.com/office/drawing/2014/main" id="{BA87E0B4-6F7E-7450-CAC9-1EB448CD04F9}"/>
              </a:ext>
            </a:extLst>
          </p:cNvPr>
          <p:cNvSpPr txBox="1"/>
          <p:nvPr/>
        </p:nvSpPr>
        <p:spPr>
          <a:xfrm>
            <a:off x="771332" y="1554015"/>
            <a:ext cx="5895472"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Wendy Recommends</a:t>
            </a:r>
          </a:p>
          <a:p>
            <a:pPr algn="ctr"/>
            <a:r>
              <a:rPr lang="en-US" sz="6600" i="1">
                <a:solidFill>
                  <a:schemeClr val="bg1"/>
                </a:solidFill>
                <a:cs typeface="Calibri"/>
              </a:rPr>
              <a:t>Clytemnestra</a:t>
            </a:r>
            <a:endParaRPr lang="en-US">
              <a:solidFill>
                <a:schemeClr val="bg1"/>
              </a:solidFill>
              <a:cs typeface="Calibri"/>
            </a:endParaRPr>
          </a:p>
          <a:p>
            <a:pPr algn="ctr"/>
            <a:r>
              <a:rPr lang="en-US" sz="4000">
                <a:solidFill>
                  <a:schemeClr val="bg1"/>
                </a:solidFill>
                <a:cs typeface="Calibri"/>
              </a:rPr>
              <a:t>by Costanza </a:t>
            </a:r>
            <a:r>
              <a:rPr lang="en-US" sz="4000" err="1">
                <a:solidFill>
                  <a:schemeClr val="bg1"/>
                </a:solidFill>
                <a:cs typeface="Calibri"/>
              </a:rPr>
              <a:t>Cosati</a:t>
            </a:r>
            <a:endParaRPr lang="en-US" sz="4000">
              <a:solidFill>
                <a:schemeClr val="bg1"/>
              </a:solidFill>
              <a:cs typeface="Calibri"/>
            </a:endParaRPr>
          </a:p>
          <a:p>
            <a:pPr algn="ctr"/>
            <a:r>
              <a:rPr lang="en-US" sz="4000">
                <a:solidFill>
                  <a:schemeClr val="bg1"/>
                </a:solidFill>
                <a:cs typeface="Calibri"/>
              </a:rPr>
              <a:t>FICTION</a:t>
            </a:r>
            <a:endParaRPr lang="en-US">
              <a:solidFill>
                <a:schemeClr val="bg1"/>
              </a:solidFill>
              <a:cs typeface="Calibri"/>
            </a:endParaRPr>
          </a:p>
        </p:txBody>
      </p:sp>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1070835" y="1355407"/>
            <a:ext cx="5897393" cy="3837687"/>
          </a:xfrm>
        </p:spPr>
        <p:txBody>
          <a:bodyPr>
            <a:noAutofit/>
          </a:bodyPr>
          <a:lstStyle/>
          <a:p>
            <a:pPr algn="ctr"/>
            <a:br>
              <a:rPr lang="en-US" sz="6600" b="1">
                <a:solidFill>
                  <a:srgbClr val="FFFFFF"/>
                </a:solidFill>
                <a:cs typeface="Calibri Light"/>
              </a:rPr>
            </a:br>
            <a:br>
              <a:rPr lang="en-US" sz="6600" b="1">
                <a:cs typeface="Calibri Light"/>
              </a:rPr>
            </a:br>
            <a:r>
              <a:rPr lang="en-US" sz="6600" b="1">
                <a:solidFill>
                  <a:srgbClr val="FFFFFF"/>
                </a:solidFill>
                <a:cs typeface="Calibri Light"/>
              </a:rPr>
              <a:t> </a:t>
            </a:r>
          </a:p>
        </p:txBody>
      </p:sp>
    </p:spTree>
    <p:extLst>
      <p:ext uri="{BB962C8B-B14F-4D97-AF65-F5344CB8AC3E}">
        <p14:creationId xmlns:p14="http://schemas.microsoft.com/office/powerpoint/2010/main" val="2256299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7E0B4-6F7E-7450-CAC9-1EB448CD04F9}"/>
              </a:ext>
            </a:extLst>
          </p:cNvPr>
          <p:cNvSpPr txBox="1"/>
          <p:nvPr/>
        </p:nvSpPr>
        <p:spPr>
          <a:xfrm>
            <a:off x="828841" y="889025"/>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Emily recommends</a:t>
            </a:r>
          </a:p>
        </p:txBody>
      </p:sp>
      <p:sp>
        <p:nvSpPr>
          <p:cNvPr id="15" name="Rectangle 14">
            <a:extLst>
              <a:ext uri="{FF2B5EF4-FFF2-40B4-BE49-F238E27FC236}">
                <a16:creationId xmlns:a16="http://schemas.microsoft.com/office/drawing/2014/main" id="{64D104D5-EC0B-FDC2-3FEE-ABF2D1E37C1F}"/>
              </a:ext>
            </a:extLst>
          </p:cNvPr>
          <p:cNvSpPr/>
          <p:nvPr/>
        </p:nvSpPr>
        <p:spPr>
          <a:xfrm>
            <a:off x="7285463" y="836341"/>
            <a:ext cx="3493698" cy="52764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Book Cover</a:t>
            </a:r>
            <a:endParaRPr lang="en-US"/>
          </a:p>
        </p:txBody>
      </p:sp>
      <p:sp>
        <p:nvSpPr>
          <p:cNvPr id="17" name="Title 2">
            <a:extLst>
              <a:ext uri="{FF2B5EF4-FFF2-40B4-BE49-F238E27FC236}">
                <a16:creationId xmlns:a16="http://schemas.microsoft.com/office/drawing/2014/main" id="{19D91745-A870-1405-9871-AA0FEA99BB34}"/>
              </a:ext>
            </a:extLst>
          </p:cNvPr>
          <p:cNvSpPr>
            <a:spLocks noGrp="1"/>
          </p:cNvSpPr>
          <p:nvPr>
            <p:ph type="title"/>
          </p:nvPr>
        </p:nvSpPr>
        <p:spPr>
          <a:xfrm>
            <a:off x="910054" y="2824878"/>
            <a:ext cx="5897393" cy="1640305"/>
          </a:xfrm>
        </p:spPr>
        <p:txBody>
          <a:bodyPr>
            <a:noAutofit/>
          </a:bodyPr>
          <a:lstStyle/>
          <a:p>
            <a:pPr algn="ctr"/>
            <a:r>
              <a:rPr lang="en-US" sz="6600" b="1">
                <a:solidFill>
                  <a:srgbClr val="FFFFFF"/>
                </a:solidFill>
                <a:cs typeface="Calibri Light"/>
              </a:rPr>
              <a:t>A Fever in the Heartland:</a:t>
            </a:r>
            <a:br>
              <a:rPr lang="en-US" sz="6600" b="1">
                <a:solidFill>
                  <a:srgbClr val="FFFFFF"/>
                </a:solidFill>
                <a:cs typeface="Calibri Light"/>
              </a:rPr>
            </a:br>
            <a:r>
              <a:rPr lang="en-US" sz="2800" b="1">
                <a:solidFill>
                  <a:srgbClr val="FFFFFF"/>
                </a:solidFill>
                <a:cs typeface="Calibri Light"/>
              </a:rPr>
              <a:t>The Ku Klux Klan's Plot to Take Over America, and the Woman Who Stopped Them</a:t>
            </a:r>
            <a:endParaRPr lang="en-US" sz="2800">
              <a:cs typeface="Calibri Light" panose="020F0302020204030204"/>
            </a:endParaRPr>
          </a:p>
        </p:txBody>
      </p:sp>
      <p:sp>
        <p:nvSpPr>
          <p:cNvPr id="19" name="Text Placeholder 5">
            <a:extLst>
              <a:ext uri="{FF2B5EF4-FFF2-40B4-BE49-F238E27FC236}">
                <a16:creationId xmlns:a16="http://schemas.microsoft.com/office/drawing/2014/main" id="{17F8663D-0C9F-472F-B3B1-E75EA35F33A4}"/>
              </a:ext>
            </a:extLst>
          </p:cNvPr>
          <p:cNvSpPr>
            <a:spLocks noGrp="1"/>
          </p:cNvSpPr>
          <p:nvPr>
            <p:ph type="body" sz="half" idx="2"/>
          </p:nvPr>
        </p:nvSpPr>
        <p:spPr>
          <a:xfrm>
            <a:off x="826420" y="4442521"/>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Timothy Egan</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36E869BB-514E-3E3A-89C8-5E9B7ADFC86F}"/>
              </a:ext>
            </a:extLst>
          </p:cNvPr>
          <p:cNvSpPr txBox="1"/>
          <p:nvPr/>
        </p:nvSpPr>
        <p:spPr>
          <a:xfrm>
            <a:off x="828842" y="5326174"/>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NONFICTION</a:t>
            </a:r>
          </a:p>
        </p:txBody>
      </p:sp>
      <p:pic>
        <p:nvPicPr>
          <p:cNvPr id="2" name="Picture 1" descr="A book cover with a city and buildings&#10;&#10;Description automatically generated">
            <a:extLst>
              <a:ext uri="{FF2B5EF4-FFF2-40B4-BE49-F238E27FC236}">
                <a16:creationId xmlns:a16="http://schemas.microsoft.com/office/drawing/2014/main" id="{DC32FB8F-317A-537A-3669-9C38D678FB3D}"/>
              </a:ext>
            </a:extLst>
          </p:cNvPr>
          <p:cNvPicPr>
            <a:picLocks noChangeAspect="1"/>
          </p:cNvPicPr>
          <p:nvPr/>
        </p:nvPicPr>
        <p:blipFill>
          <a:blip r:embed="rId2"/>
          <a:stretch>
            <a:fillRect/>
          </a:stretch>
        </p:blipFill>
        <p:spPr>
          <a:xfrm>
            <a:off x="7289489" y="832624"/>
            <a:ext cx="3522283" cy="5331035"/>
          </a:xfrm>
          <a:prstGeom prst="rect">
            <a:avLst/>
          </a:prstGeom>
        </p:spPr>
      </p:pic>
    </p:spTree>
    <p:extLst>
      <p:ext uri="{BB962C8B-B14F-4D97-AF65-F5344CB8AC3E}">
        <p14:creationId xmlns:p14="http://schemas.microsoft.com/office/powerpoint/2010/main" val="305606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Autofit/>
          </a:bodyPr>
          <a:lstStyle/>
          <a:p>
            <a:pPr algn="ctr"/>
            <a:r>
              <a:rPr lang="en-US" sz="4800" b="1">
                <a:solidFill>
                  <a:srgbClr val="FFFFFF"/>
                </a:solidFill>
                <a:cs typeface="Calibri Light"/>
              </a:rPr>
              <a:t>Angie's Tip</a:t>
            </a:r>
            <a:endParaRPr lang="en-US"/>
          </a:p>
        </p:txBody>
      </p:sp>
      <p:sp>
        <p:nvSpPr>
          <p:cNvPr id="12" name="Content Placeholder 11">
            <a:extLst>
              <a:ext uri="{FF2B5EF4-FFF2-40B4-BE49-F238E27FC236}">
                <a16:creationId xmlns:a16="http://schemas.microsoft.com/office/drawing/2014/main" id="{AFB638B6-88D4-A0C1-81B5-B1756D7A4A8F}"/>
              </a:ext>
            </a:extLst>
          </p:cNvPr>
          <p:cNvSpPr>
            <a:spLocks noGrp="1"/>
          </p:cNvSpPr>
          <p:nvPr>
            <p:ph idx="1"/>
          </p:nvPr>
        </p:nvSpPr>
        <p:spPr/>
        <p:txBody>
          <a:bodyPr vert="horz" lIns="91440" tIns="45720" rIns="91440" bIns="45720" rtlCol="0" anchor="t">
            <a:normAutofit/>
          </a:bodyPr>
          <a:lstStyle/>
          <a:p>
            <a:r>
              <a:rPr lang="en-US">
                <a:solidFill>
                  <a:srgbClr val="FFFFFF"/>
                </a:solidFill>
                <a:cs typeface="Calibri"/>
              </a:rPr>
              <a:t>Did you know there are apps you can use on your phone and tablet that help with book club ideas and selections? They include:</a:t>
            </a:r>
          </a:p>
          <a:p>
            <a:r>
              <a:rPr lang="en-US">
                <a:solidFill>
                  <a:srgbClr val="FFFFFF"/>
                </a:solidFill>
                <a:cs typeface="Calibri"/>
              </a:rPr>
              <a:t>Oku</a:t>
            </a:r>
          </a:p>
          <a:p>
            <a:r>
              <a:rPr lang="en-US">
                <a:solidFill>
                  <a:srgbClr val="FFFFFF"/>
                </a:solidFill>
                <a:cs typeface="Calibri"/>
              </a:rPr>
              <a:t>Fable</a:t>
            </a:r>
          </a:p>
          <a:p>
            <a:r>
              <a:rPr lang="en-US">
                <a:solidFill>
                  <a:srgbClr val="FFFFFF"/>
                </a:solidFill>
                <a:cs typeface="Calibri"/>
              </a:rPr>
              <a:t>Book Binge </a:t>
            </a:r>
          </a:p>
          <a:p>
            <a:r>
              <a:rPr lang="en-US">
                <a:solidFill>
                  <a:srgbClr val="FFFFFF"/>
                </a:solidFill>
                <a:cs typeface="Calibri"/>
              </a:rPr>
              <a:t>Bookclubs</a:t>
            </a:r>
          </a:p>
          <a:p>
            <a:r>
              <a:rPr lang="en-US">
                <a:solidFill>
                  <a:srgbClr val="FFFFFF"/>
                </a:solidFill>
                <a:cs typeface="Calibri"/>
              </a:rPr>
              <a:t>Like Mind</a:t>
            </a:r>
          </a:p>
          <a:p>
            <a:r>
              <a:rPr lang="en-US">
                <a:solidFill>
                  <a:srgbClr val="FFFFFF"/>
                </a:solidFill>
                <a:cs typeface="Calibri"/>
              </a:rPr>
              <a:t>Glose</a:t>
            </a:r>
          </a:p>
          <a:p>
            <a:endParaRPr lang="en-US">
              <a:solidFill>
                <a:srgbClr val="FFFFFF"/>
              </a:solidFill>
              <a:cs typeface="Calibri"/>
            </a:endParaRPr>
          </a:p>
          <a:p>
            <a:endParaRPr lang="en-US">
              <a:solidFill>
                <a:srgbClr val="FFFFFF"/>
              </a:solidFill>
              <a:cs typeface="Calibri"/>
            </a:endParaRPr>
          </a:p>
        </p:txBody>
      </p:sp>
    </p:spTree>
    <p:extLst>
      <p:ext uri="{BB962C8B-B14F-4D97-AF65-F5344CB8AC3E}">
        <p14:creationId xmlns:p14="http://schemas.microsoft.com/office/powerpoint/2010/main" val="669792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3" name="Picture 2" descr="A book cover with text&#10;&#10;Description automatically generated">
            <a:extLst>
              <a:ext uri="{FF2B5EF4-FFF2-40B4-BE49-F238E27FC236}">
                <a16:creationId xmlns:a16="http://schemas.microsoft.com/office/drawing/2014/main" id="{13C0C42D-F25F-CB4C-8105-4B77FF762790}"/>
              </a:ext>
            </a:extLst>
          </p:cNvPr>
          <p:cNvPicPr>
            <a:picLocks noChangeAspect="1"/>
          </p:cNvPicPr>
          <p:nvPr/>
        </p:nvPicPr>
        <p:blipFill>
          <a:blip r:embed="rId2"/>
          <a:stretch>
            <a:fillRect/>
          </a:stretch>
        </p:blipFill>
        <p:spPr>
          <a:xfrm>
            <a:off x="7289681" y="790286"/>
            <a:ext cx="3581338" cy="5347917"/>
          </a:xfrm>
          <a:prstGeom prst="rect">
            <a:avLst/>
          </a:prstGeom>
        </p:spPr>
      </p:pic>
      <p:sp>
        <p:nvSpPr>
          <p:cNvPr id="4" name="TextBox 3">
            <a:extLst>
              <a:ext uri="{FF2B5EF4-FFF2-40B4-BE49-F238E27FC236}">
                <a16:creationId xmlns:a16="http://schemas.microsoft.com/office/drawing/2014/main" id="{BA87E0B4-6F7E-7450-CAC9-1EB448CD04F9}"/>
              </a:ext>
            </a:extLst>
          </p:cNvPr>
          <p:cNvSpPr txBox="1"/>
          <p:nvPr/>
        </p:nvSpPr>
        <p:spPr>
          <a:xfrm>
            <a:off x="693647" y="1660918"/>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Angie recommends</a:t>
            </a:r>
          </a:p>
        </p:txBody>
      </p:sp>
      <p:sp>
        <p:nvSpPr>
          <p:cNvPr id="17" name="Title 2">
            <a:extLst>
              <a:ext uri="{FF2B5EF4-FFF2-40B4-BE49-F238E27FC236}">
                <a16:creationId xmlns:a16="http://schemas.microsoft.com/office/drawing/2014/main" id="{A424B493-4338-49ED-310C-39172E6D9C49}"/>
              </a:ext>
            </a:extLst>
          </p:cNvPr>
          <p:cNvSpPr>
            <a:spLocks noGrp="1"/>
          </p:cNvSpPr>
          <p:nvPr>
            <p:ph type="title"/>
          </p:nvPr>
        </p:nvSpPr>
        <p:spPr>
          <a:xfrm>
            <a:off x="826420" y="1700463"/>
            <a:ext cx="5897393" cy="1640305"/>
          </a:xfrm>
        </p:spPr>
        <p:txBody>
          <a:bodyPr>
            <a:noAutofit/>
          </a:bodyPr>
          <a:lstStyle/>
          <a:p>
            <a:pPr algn="ctr"/>
            <a:r>
              <a:rPr lang="en-US" sz="4400" b="1" i="1">
                <a:solidFill>
                  <a:srgbClr val="FFFFFF"/>
                </a:solidFill>
                <a:cs typeface="Calibri Light"/>
              </a:rPr>
              <a:t>Roses, in the Mouth of a Lion</a:t>
            </a:r>
          </a:p>
        </p:txBody>
      </p:sp>
      <p:sp>
        <p:nvSpPr>
          <p:cNvPr id="19" name="Text Placeholder 5">
            <a:extLst>
              <a:ext uri="{FF2B5EF4-FFF2-40B4-BE49-F238E27FC236}">
                <a16:creationId xmlns:a16="http://schemas.microsoft.com/office/drawing/2014/main" id="{0FDA837D-DCE0-4A39-CF49-6656D2940A59}"/>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Bushra Rehman</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21F0F05A-EC25-56E1-661C-E663DA76D210}"/>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Tree>
    <p:extLst>
      <p:ext uri="{BB962C8B-B14F-4D97-AF65-F5344CB8AC3E}">
        <p14:creationId xmlns:p14="http://schemas.microsoft.com/office/powerpoint/2010/main" val="1957167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2" name="Picture 1" descr="A book cover with a bouquet of leaves&#10;&#10;Description automatically generated">
            <a:extLst>
              <a:ext uri="{FF2B5EF4-FFF2-40B4-BE49-F238E27FC236}">
                <a16:creationId xmlns:a16="http://schemas.microsoft.com/office/drawing/2014/main" id="{E6097C09-6DBE-1E31-EC1B-D84DE58FDD87}"/>
              </a:ext>
            </a:extLst>
          </p:cNvPr>
          <p:cNvPicPr>
            <a:picLocks noChangeAspect="1"/>
          </p:cNvPicPr>
          <p:nvPr/>
        </p:nvPicPr>
        <p:blipFill>
          <a:blip r:embed="rId2"/>
          <a:stretch>
            <a:fillRect/>
          </a:stretch>
        </p:blipFill>
        <p:spPr>
          <a:xfrm>
            <a:off x="7285290" y="738997"/>
            <a:ext cx="3516137" cy="5437515"/>
          </a:xfrm>
          <a:prstGeom prst="rect">
            <a:avLst/>
          </a:prstGeom>
        </p:spPr>
      </p:pic>
      <p:sp>
        <p:nvSpPr>
          <p:cNvPr id="4" name="TextBox 3">
            <a:extLst>
              <a:ext uri="{FF2B5EF4-FFF2-40B4-BE49-F238E27FC236}">
                <a16:creationId xmlns:a16="http://schemas.microsoft.com/office/drawing/2014/main" id="{BA87E0B4-6F7E-7450-CAC9-1EB448CD04F9}"/>
              </a:ext>
            </a:extLst>
          </p:cNvPr>
          <p:cNvSpPr txBox="1"/>
          <p:nvPr/>
        </p:nvSpPr>
        <p:spPr>
          <a:xfrm>
            <a:off x="693647" y="1660918"/>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Roslyn recommends</a:t>
            </a:r>
          </a:p>
        </p:txBody>
      </p:sp>
      <p:sp>
        <p:nvSpPr>
          <p:cNvPr id="17" name="Title 2">
            <a:extLst>
              <a:ext uri="{FF2B5EF4-FFF2-40B4-BE49-F238E27FC236}">
                <a16:creationId xmlns:a16="http://schemas.microsoft.com/office/drawing/2014/main" id="{A424B493-4338-49ED-310C-39172E6D9C49}"/>
              </a:ext>
            </a:extLst>
          </p:cNvPr>
          <p:cNvSpPr>
            <a:spLocks noGrp="1"/>
          </p:cNvSpPr>
          <p:nvPr>
            <p:ph type="title"/>
          </p:nvPr>
        </p:nvSpPr>
        <p:spPr>
          <a:xfrm>
            <a:off x="826420" y="1700463"/>
            <a:ext cx="5897393" cy="1640305"/>
          </a:xfrm>
        </p:spPr>
        <p:txBody>
          <a:bodyPr>
            <a:noAutofit/>
          </a:bodyPr>
          <a:lstStyle/>
          <a:p>
            <a:pPr algn="ctr"/>
            <a:r>
              <a:rPr lang="en-US" sz="6600" b="1" i="1">
                <a:solidFill>
                  <a:srgbClr val="FFFFFF"/>
                </a:solidFill>
                <a:cs typeface="Calibri Light"/>
              </a:rPr>
              <a:t>The Measure</a:t>
            </a:r>
          </a:p>
        </p:txBody>
      </p:sp>
      <p:sp>
        <p:nvSpPr>
          <p:cNvPr id="19" name="Text Placeholder 5">
            <a:extLst>
              <a:ext uri="{FF2B5EF4-FFF2-40B4-BE49-F238E27FC236}">
                <a16:creationId xmlns:a16="http://schemas.microsoft.com/office/drawing/2014/main" id="{0FDA837D-DCE0-4A39-CF49-6656D2940A59}"/>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Nikki Erlick</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21F0F05A-EC25-56E1-661C-E663DA76D210}"/>
              </a:ext>
            </a:extLst>
          </p:cNvPr>
          <p:cNvSpPr txBox="1"/>
          <p:nvPr/>
        </p:nvSpPr>
        <p:spPr>
          <a:xfrm>
            <a:off x="828842" y="4211052"/>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Tree>
    <p:extLst>
      <p:ext uri="{BB962C8B-B14F-4D97-AF65-F5344CB8AC3E}">
        <p14:creationId xmlns:p14="http://schemas.microsoft.com/office/powerpoint/2010/main" val="2947095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Autofit/>
          </a:bodyPr>
          <a:lstStyle/>
          <a:p>
            <a:pPr algn="ctr"/>
            <a:r>
              <a:rPr lang="en-US" sz="4800" b="1">
                <a:solidFill>
                  <a:srgbClr val="FFFFFF"/>
                </a:solidFill>
                <a:cs typeface="Calibri Light"/>
              </a:rPr>
              <a:t>Ash's Tip: NoveList</a:t>
            </a:r>
            <a:endParaRPr lang="en-US"/>
          </a:p>
        </p:txBody>
      </p:sp>
      <p:pic>
        <p:nvPicPr>
          <p:cNvPr id="7" name="Picture 6" descr="A screenshot of a computer&#10;&#10;Description automatically generated">
            <a:extLst>
              <a:ext uri="{FF2B5EF4-FFF2-40B4-BE49-F238E27FC236}">
                <a16:creationId xmlns:a16="http://schemas.microsoft.com/office/drawing/2014/main" id="{ABD0FA18-6417-12D0-D1E8-D493668191A5}"/>
              </a:ext>
            </a:extLst>
          </p:cNvPr>
          <p:cNvPicPr>
            <a:picLocks noChangeAspect="1"/>
          </p:cNvPicPr>
          <p:nvPr/>
        </p:nvPicPr>
        <p:blipFill rotWithShape="1">
          <a:blip r:embed="rId2"/>
          <a:srcRect l="823" t="15636" r="-823" b="4364"/>
          <a:stretch/>
        </p:blipFill>
        <p:spPr>
          <a:xfrm>
            <a:off x="615043" y="1425575"/>
            <a:ext cx="5473715" cy="2479605"/>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C8EE196C-CCF1-7CC0-066F-A1465DBFBB4E}"/>
              </a:ext>
            </a:extLst>
          </p:cNvPr>
          <p:cNvPicPr>
            <a:picLocks noChangeAspect="1"/>
          </p:cNvPicPr>
          <p:nvPr/>
        </p:nvPicPr>
        <p:blipFill rotWithShape="1">
          <a:blip r:embed="rId3"/>
          <a:srcRect t="8179" b="3430"/>
          <a:stretch/>
        </p:blipFill>
        <p:spPr>
          <a:xfrm>
            <a:off x="613229" y="3961946"/>
            <a:ext cx="5473700" cy="2710719"/>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7E9AE9FF-E4FB-0949-A326-9A7BE98D1EFE}"/>
              </a:ext>
            </a:extLst>
          </p:cNvPr>
          <p:cNvPicPr>
            <a:picLocks noChangeAspect="1"/>
          </p:cNvPicPr>
          <p:nvPr/>
        </p:nvPicPr>
        <p:blipFill rotWithShape="1">
          <a:blip r:embed="rId4"/>
          <a:srcRect t="10089" r="-72" b="3773"/>
          <a:stretch/>
        </p:blipFill>
        <p:spPr>
          <a:xfrm>
            <a:off x="6400800" y="1425575"/>
            <a:ext cx="5377598" cy="262530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3B8ED577-54AA-7EC5-D015-3F151B677A05}"/>
              </a:ext>
            </a:extLst>
          </p:cNvPr>
          <p:cNvPicPr>
            <a:picLocks noChangeAspect="1"/>
          </p:cNvPicPr>
          <p:nvPr/>
        </p:nvPicPr>
        <p:blipFill rotWithShape="1">
          <a:blip r:embed="rId5"/>
          <a:srcRect l="-609" t="10072" r="88" b="3957"/>
          <a:stretch/>
        </p:blipFill>
        <p:spPr>
          <a:xfrm>
            <a:off x="6355991" y="4094971"/>
            <a:ext cx="5366614" cy="2570863"/>
          </a:xfrm>
          <a:prstGeom prst="rect">
            <a:avLst/>
          </a:prstGeom>
        </p:spPr>
      </p:pic>
    </p:spTree>
    <p:extLst>
      <p:ext uri="{BB962C8B-B14F-4D97-AF65-F5344CB8AC3E}">
        <p14:creationId xmlns:p14="http://schemas.microsoft.com/office/powerpoint/2010/main" val="177741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7E0B4-6F7E-7450-CAC9-1EB448CD04F9}"/>
              </a:ext>
            </a:extLst>
          </p:cNvPr>
          <p:cNvSpPr txBox="1"/>
          <p:nvPr/>
        </p:nvSpPr>
        <p:spPr>
          <a:xfrm>
            <a:off x="828841" y="1502404"/>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Ash recommends</a:t>
            </a:r>
          </a:p>
        </p:txBody>
      </p:sp>
      <p:sp>
        <p:nvSpPr>
          <p:cNvPr id="18" name="Title 2">
            <a:extLst>
              <a:ext uri="{FF2B5EF4-FFF2-40B4-BE49-F238E27FC236}">
                <a16:creationId xmlns:a16="http://schemas.microsoft.com/office/drawing/2014/main" id="{2EA5823A-4112-F3EA-E3F4-69C90EC23A62}"/>
              </a:ext>
            </a:extLst>
          </p:cNvPr>
          <p:cNvSpPr>
            <a:spLocks noGrp="1"/>
          </p:cNvSpPr>
          <p:nvPr>
            <p:ph type="title"/>
          </p:nvPr>
        </p:nvSpPr>
        <p:spPr>
          <a:xfrm>
            <a:off x="826420" y="2130310"/>
            <a:ext cx="5897393" cy="1640305"/>
          </a:xfrm>
        </p:spPr>
        <p:txBody>
          <a:bodyPr>
            <a:noAutofit/>
          </a:bodyPr>
          <a:lstStyle/>
          <a:p>
            <a:pPr algn="ctr"/>
            <a:r>
              <a:rPr lang="en-US" sz="6200" b="1" i="1">
                <a:solidFill>
                  <a:srgbClr val="FFFFFF"/>
                </a:solidFill>
                <a:cs typeface="Calibri Light"/>
              </a:rPr>
              <a:t>Mercury Pictures Presents</a:t>
            </a:r>
          </a:p>
        </p:txBody>
      </p:sp>
      <p:sp>
        <p:nvSpPr>
          <p:cNvPr id="20" name="Text Placeholder 5">
            <a:extLst>
              <a:ext uri="{FF2B5EF4-FFF2-40B4-BE49-F238E27FC236}">
                <a16:creationId xmlns:a16="http://schemas.microsoft.com/office/drawing/2014/main" id="{0F049CFC-0DF7-33ED-7A08-DECD1607FC8E}"/>
              </a:ext>
            </a:extLst>
          </p:cNvPr>
          <p:cNvSpPr>
            <a:spLocks noGrp="1"/>
          </p:cNvSpPr>
          <p:nvPr>
            <p:ph type="body" sz="half" idx="2"/>
          </p:nvPr>
        </p:nvSpPr>
        <p:spPr>
          <a:xfrm>
            <a:off x="826420" y="3776784"/>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Anthony Marra</a:t>
            </a:r>
            <a:endParaRPr lang="en-US" sz="4800">
              <a:solidFill>
                <a:schemeClr val="bg1"/>
              </a:solidFill>
              <a:ea typeface="Calibri"/>
              <a:cs typeface="Calibri"/>
            </a:endParaRPr>
          </a:p>
        </p:txBody>
      </p:sp>
      <p:sp>
        <p:nvSpPr>
          <p:cNvPr id="22" name="TextBox 21">
            <a:extLst>
              <a:ext uri="{FF2B5EF4-FFF2-40B4-BE49-F238E27FC236}">
                <a16:creationId xmlns:a16="http://schemas.microsoft.com/office/drawing/2014/main" id="{80776D8C-1C87-8B49-7029-F4026DE09074}"/>
              </a:ext>
            </a:extLst>
          </p:cNvPr>
          <p:cNvSpPr txBox="1"/>
          <p:nvPr/>
        </p:nvSpPr>
        <p:spPr>
          <a:xfrm>
            <a:off x="828842" y="4783529"/>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pic>
        <p:nvPicPr>
          <p:cNvPr id="2" name="Picture 1" descr="Mercury Pictures Presents: A Novel: Marra, Anthony: 9780451495204:  Amazon.com: Books">
            <a:extLst>
              <a:ext uri="{FF2B5EF4-FFF2-40B4-BE49-F238E27FC236}">
                <a16:creationId xmlns:a16="http://schemas.microsoft.com/office/drawing/2014/main" id="{724DEF29-E581-0AC1-4D03-8624DE232EEB}"/>
              </a:ext>
            </a:extLst>
          </p:cNvPr>
          <p:cNvPicPr>
            <a:picLocks noChangeAspect="1"/>
          </p:cNvPicPr>
          <p:nvPr/>
        </p:nvPicPr>
        <p:blipFill>
          <a:blip r:embed="rId2"/>
          <a:stretch>
            <a:fillRect/>
          </a:stretch>
        </p:blipFill>
        <p:spPr>
          <a:xfrm>
            <a:off x="7282231" y="821592"/>
            <a:ext cx="3606307" cy="5482491"/>
          </a:xfrm>
          <a:prstGeom prst="rect">
            <a:avLst/>
          </a:prstGeom>
        </p:spPr>
      </p:pic>
    </p:spTree>
    <p:extLst>
      <p:ext uri="{BB962C8B-B14F-4D97-AF65-F5344CB8AC3E}">
        <p14:creationId xmlns:p14="http://schemas.microsoft.com/office/powerpoint/2010/main" val="51759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4C57CE30-EFBC-78CF-8A7C-AFD2DABC25FD}"/>
              </a:ext>
            </a:extLst>
          </p:cNvPr>
          <p:cNvPicPr>
            <a:picLocks noGrp="1" noChangeAspect="1"/>
          </p:cNvPicPr>
          <p:nvPr>
            <p:ph idx="1"/>
          </p:nvPr>
        </p:nvPicPr>
        <p:blipFill>
          <a:blip r:embed="rId2"/>
          <a:stretch>
            <a:fillRect/>
          </a:stretch>
        </p:blipFill>
        <p:spPr>
          <a:xfrm>
            <a:off x="-100988" y="-100941"/>
            <a:ext cx="12293334" cy="6953638"/>
          </a:xfr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rmAutofit/>
          </a:bodyPr>
          <a:lstStyle/>
          <a:p>
            <a:pPr algn="ctr"/>
            <a:r>
              <a:rPr lang="en-US" sz="5400" b="1">
                <a:solidFill>
                  <a:srgbClr val="FFFFFF"/>
                </a:solidFill>
                <a:ea typeface="Calibri Light" panose="020F0302020204030204"/>
                <a:cs typeface="Calibri Light" panose="020F0302020204030204"/>
              </a:rPr>
              <a:t>Books for Discussion Lists</a:t>
            </a:r>
            <a:endParaRPr lang="en-US" sz="5400" b="1">
              <a:ea typeface="Calibri Light" panose="020F0302020204030204"/>
              <a:cs typeface="Calibri Light" panose="020F0302020204030204"/>
            </a:endParaRPr>
          </a:p>
        </p:txBody>
      </p:sp>
      <p:sp>
        <p:nvSpPr>
          <p:cNvPr id="2" name="TextBox 1">
            <a:extLst>
              <a:ext uri="{FF2B5EF4-FFF2-40B4-BE49-F238E27FC236}">
                <a16:creationId xmlns:a16="http://schemas.microsoft.com/office/drawing/2014/main" id="{DCFA5D3F-D6C4-6DE3-7CC0-B5E0693D82B8}"/>
              </a:ext>
            </a:extLst>
          </p:cNvPr>
          <p:cNvSpPr txBox="1"/>
          <p:nvPr/>
        </p:nvSpPr>
        <p:spPr>
          <a:xfrm>
            <a:off x="835741" y="1696064"/>
            <a:ext cx="532171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solidFill>
                  <a:schemeClr val="bg1"/>
                </a:solidFill>
                <a:ea typeface="+mn-lt"/>
                <a:cs typeface="+mn-lt"/>
              </a:rPr>
              <a:t>Find our previous BCR lists at </a:t>
            </a:r>
            <a:r>
              <a:rPr lang="en-US" sz="2800">
                <a:solidFill>
                  <a:schemeClr val="bg1"/>
                </a:solidFill>
                <a:ea typeface="+mn-lt"/>
                <a:cs typeface="+mn-lt"/>
                <a:hlinkClick r:id="rId3">
                  <a:extLst>
                    <a:ext uri="{A12FA001-AC4F-418D-AE19-62706E023703}">
                      <ahyp:hlinkClr xmlns:ahyp="http://schemas.microsoft.com/office/drawing/2018/hyperlinkcolor" val="tx"/>
                    </a:ext>
                  </a:extLst>
                </a:hlinkClick>
              </a:rPr>
              <a:t>https://bit.ly/bfd2024</a:t>
            </a:r>
            <a:endParaRPr lang="en-US">
              <a:solidFill>
                <a:schemeClr val="bg1"/>
              </a:solidFill>
            </a:endParaRPr>
          </a:p>
          <a:p>
            <a:endParaRPr lang="en-US" sz="2800">
              <a:solidFill>
                <a:schemeClr val="bg1"/>
              </a:solidFill>
              <a:ea typeface="Calibri" panose="020F0502020204030204"/>
              <a:cs typeface="Calibri" panose="020F0502020204030204"/>
            </a:endParaRPr>
          </a:p>
          <a:p>
            <a:pPr marL="457200" indent="-457200">
              <a:buFont typeface="Arial"/>
              <a:buChar char="•"/>
            </a:pPr>
            <a:r>
              <a:rPr lang="en-US" sz="2800">
                <a:solidFill>
                  <a:schemeClr val="bg1"/>
                </a:solidFill>
                <a:ea typeface="Calibri" panose="020F0502020204030204"/>
                <a:cs typeface="Calibri" panose="020F0502020204030204"/>
              </a:rPr>
              <a:t>Paper copies available at all HCLS branches</a:t>
            </a:r>
          </a:p>
          <a:p>
            <a:endParaRPr lang="en-US" sz="2800">
              <a:solidFill>
                <a:schemeClr val="bg1"/>
              </a:solidFill>
              <a:ea typeface="Calibri" panose="020F0502020204030204"/>
              <a:cs typeface="Calibri" panose="020F0502020204030204"/>
            </a:endParaRPr>
          </a:p>
          <a:p>
            <a:pPr marL="571500" indent="-571500">
              <a:buFont typeface="Arial"/>
              <a:buChar char="•"/>
            </a:pPr>
            <a:r>
              <a:rPr lang="en-US" sz="2800">
                <a:solidFill>
                  <a:schemeClr val="bg1"/>
                </a:solidFill>
                <a:ea typeface="+mn-lt"/>
                <a:cs typeface="+mn-lt"/>
              </a:rPr>
              <a:t>Find book club tips and more at hclibrary.org</a:t>
            </a:r>
          </a:p>
          <a:p>
            <a:endParaRPr lang="en-US" sz="2800">
              <a:solidFill>
                <a:schemeClr val="bg1"/>
              </a:solidFill>
              <a:ea typeface="Calibri" panose="020F0502020204030204"/>
              <a:cs typeface="Calibri" panose="020F0502020204030204"/>
            </a:endParaRPr>
          </a:p>
        </p:txBody>
      </p:sp>
      <p:pic>
        <p:nvPicPr>
          <p:cNvPr id="7" name="Picture 6" descr="A book shelf with many books on it&#10;&#10;Description automatically generated">
            <a:extLst>
              <a:ext uri="{FF2B5EF4-FFF2-40B4-BE49-F238E27FC236}">
                <a16:creationId xmlns:a16="http://schemas.microsoft.com/office/drawing/2014/main" id="{08336AD6-4B06-72C1-B3B0-A015E7CEE707}"/>
              </a:ext>
            </a:extLst>
          </p:cNvPr>
          <p:cNvPicPr>
            <a:picLocks noChangeAspect="1"/>
          </p:cNvPicPr>
          <p:nvPr/>
        </p:nvPicPr>
        <p:blipFill>
          <a:blip r:embed="rId4"/>
          <a:stretch>
            <a:fillRect/>
          </a:stretch>
        </p:blipFill>
        <p:spPr>
          <a:xfrm>
            <a:off x="6386110" y="1659532"/>
            <a:ext cx="4974115" cy="4089780"/>
          </a:xfrm>
          <a:prstGeom prst="rect">
            <a:avLst/>
          </a:prstGeom>
        </p:spPr>
      </p:pic>
    </p:spTree>
    <p:extLst>
      <p:ext uri="{BB962C8B-B14F-4D97-AF65-F5344CB8AC3E}">
        <p14:creationId xmlns:p14="http://schemas.microsoft.com/office/powerpoint/2010/main" val="2411002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7B16CB71-3D78-2A14-512E-095A3BCEA26D}"/>
              </a:ext>
            </a:extLst>
          </p:cNvPr>
          <p:cNvPicPr>
            <a:picLocks noChangeAspect="1"/>
          </p:cNvPicPr>
          <p:nvPr/>
        </p:nvPicPr>
        <p:blipFill rotWithShape="1">
          <a:blip r:embed="rId2"/>
          <a:srcRect l="12234" t="30152" r="11385" b="-152"/>
          <a:stretch/>
        </p:blipFill>
        <p:spPr>
          <a:xfrm>
            <a:off x="42426" y="78196"/>
            <a:ext cx="12024689" cy="6190348"/>
          </a:xfrm>
          <a:prstGeom prst="rect">
            <a:avLst/>
          </a:prstGeom>
        </p:spPr>
      </p:pic>
      <p:pic>
        <p:nvPicPr>
          <p:cNvPr id="11" name="Picture 11">
            <a:extLst>
              <a:ext uri="{FF2B5EF4-FFF2-40B4-BE49-F238E27FC236}">
                <a16:creationId xmlns:a16="http://schemas.microsoft.com/office/drawing/2014/main" id="{4C57CE30-EFBC-78CF-8A7C-AFD2DABC25FD}"/>
              </a:ext>
            </a:extLst>
          </p:cNvPr>
          <p:cNvPicPr>
            <a:picLocks noGrp="1" noChangeAspect="1"/>
          </p:cNvPicPr>
          <p:nvPr>
            <p:ph idx="4294967295"/>
          </p:nvPr>
        </p:nvPicPr>
        <p:blipFill>
          <a:blip r:embed="rId3"/>
          <a:stretch>
            <a:fillRect/>
          </a:stretch>
        </p:blipFill>
        <p:spPr>
          <a:xfrm>
            <a:off x="-101600" y="-19234"/>
            <a:ext cx="12293600" cy="6954838"/>
          </a:xfrm>
        </p:spPr>
      </p:pic>
      <p:sp>
        <p:nvSpPr>
          <p:cNvPr id="3" name="Title 2">
            <a:extLst>
              <a:ext uri="{FF2B5EF4-FFF2-40B4-BE49-F238E27FC236}">
                <a16:creationId xmlns:a16="http://schemas.microsoft.com/office/drawing/2014/main" id="{813792A6-ACCC-93DC-3C62-F5D44AB9B43E}"/>
              </a:ext>
            </a:extLst>
          </p:cNvPr>
          <p:cNvSpPr>
            <a:spLocks noGrp="1"/>
          </p:cNvSpPr>
          <p:nvPr>
            <p:ph type="ctrTitle"/>
          </p:nvPr>
        </p:nvSpPr>
        <p:spPr>
          <a:xfrm>
            <a:off x="1524000" y="5267713"/>
            <a:ext cx="9144000" cy="998794"/>
          </a:xfrm>
        </p:spPr>
        <p:txBody>
          <a:bodyPr>
            <a:normAutofit fontScale="90000"/>
          </a:bodyPr>
          <a:lstStyle/>
          <a:p>
            <a:br>
              <a:rPr lang="en-US" sz="5400" b="1">
                <a:solidFill>
                  <a:srgbClr val="FFFFFF"/>
                </a:solidFill>
                <a:ea typeface="Calibri Light" panose="020F0302020204030204"/>
                <a:cs typeface="Calibri Light" panose="020F0302020204030204"/>
              </a:rPr>
            </a:br>
            <a:r>
              <a:rPr lang="en-US" sz="5400" b="1">
                <a:solidFill>
                  <a:srgbClr val="FFFFFF"/>
                </a:solidFill>
                <a:ea typeface="Calibri Light" panose="020F0302020204030204"/>
                <a:cs typeface="Calibri Light" panose="020F0302020204030204"/>
              </a:rPr>
              <a:t>Questions?</a:t>
            </a:r>
            <a:endParaRPr lang="en-US" sz="5400" b="1">
              <a:ea typeface="Calibri Light" panose="020F0302020204030204"/>
              <a:cs typeface="Calibri Light" panose="020F0302020204030204"/>
            </a:endParaRPr>
          </a:p>
        </p:txBody>
      </p:sp>
    </p:spTree>
    <p:extLst>
      <p:ext uri="{BB962C8B-B14F-4D97-AF65-F5344CB8AC3E}">
        <p14:creationId xmlns:p14="http://schemas.microsoft.com/office/powerpoint/2010/main" val="2677745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4C57CE30-EFBC-78CF-8A7C-AFD2DABC25FD}"/>
              </a:ext>
            </a:extLst>
          </p:cNvPr>
          <p:cNvPicPr>
            <a:picLocks noGrp="1" noChangeAspect="1"/>
          </p:cNvPicPr>
          <p:nvPr>
            <p:ph idx="1"/>
          </p:nvPr>
        </p:nvPicPr>
        <p:blipFill>
          <a:blip r:embed="rId2"/>
          <a:stretch>
            <a:fillRect/>
          </a:stretch>
        </p:blipFill>
        <p:spPr>
          <a:xfrm>
            <a:off x="-7038" y="6155"/>
            <a:ext cx="12196312" cy="6850541"/>
          </a:xfrm>
        </p:spPr>
      </p:pic>
      <p:sp>
        <p:nvSpPr>
          <p:cNvPr id="7" name="Subtitle 2">
            <a:extLst>
              <a:ext uri="{FF2B5EF4-FFF2-40B4-BE49-F238E27FC236}">
                <a16:creationId xmlns:a16="http://schemas.microsoft.com/office/drawing/2014/main" id="{CDB0803B-05E3-4919-928F-3CF07E205ECA}"/>
              </a:ext>
            </a:extLst>
          </p:cNvPr>
          <p:cNvSpPr txBox="1">
            <a:spLocks/>
          </p:cNvSpPr>
          <p:nvPr/>
        </p:nvSpPr>
        <p:spPr>
          <a:xfrm>
            <a:off x="518098" y="560071"/>
            <a:ext cx="6483236" cy="911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6000" b="1">
                <a:solidFill>
                  <a:srgbClr val="FFFFFF"/>
                </a:solidFill>
                <a:cs typeface="Calibri"/>
              </a:rPr>
              <a:t>Need to ask a question or share feedback?</a:t>
            </a:r>
            <a:endParaRPr lang="en-US" sz="6000">
              <a:cs typeface="Calibri"/>
            </a:endParaRPr>
          </a:p>
          <a:p>
            <a:pPr marL="0" indent="0">
              <a:buNone/>
            </a:pPr>
            <a:r>
              <a:rPr lang="en-US" sz="4000" b="1">
                <a:solidFill>
                  <a:srgbClr val="FFFFFF"/>
                </a:solidFill>
                <a:cs typeface="Calibri"/>
              </a:rPr>
              <a:t>Email </a:t>
            </a:r>
            <a:r>
              <a:rPr lang="en-US" sz="4000" b="1">
                <a:solidFill>
                  <a:srgbClr val="FFFFFF"/>
                </a:solidFill>
                <a:cs typeface="Calibri"/>
                <a:hlinkClick r:id="rId3">
                  <a:extLst>
                    <a:ext uri="{A12FA001-AC4F-418D-AE19-62706E023703}">
                      <ahyp:hlinkClr xmlns:ahyp="http://schemas.microsoft.com/office/drawing/2018/hyperlinkcolor" val="tx"/>
                    </a:ext>
                  </a:extLst>
                </a:hlinkClick>
              </a:rPr>
              <a:t>askhcls@hclibrary.org</a:t>
            </a:r>
            <a:endParaRPr lang="en-US" sz="4400" b="1">
              <a:solidFill>
                <a:srgbClr val="FFFFFF"/>
              </a:solidFill>
              <a:cs typeface="Calibri" panose="020F0502020204030204"/>
            </a:endParaRPr>
          </a:p>
        </p:txBody>
      </p:sp>
      <p:pic>
        <p:nvPicPr>
          <p:cNvPr id="10" name="Picture 11">
            <a:extLst>
              <a:ext uri="{FF2B5EF4-FFF2-40B4-BE49-F238E27FC236}">
                <a16:creationId xmlns:a16="http://schemas.microsoft.com/office/drawing/2014/main" id="{9057394C-E2D0-006A-BD01-8A699A62668A}"/>
              </a:ext>
            </a:extLst>
          </p:cNvPr>
          <p:cNvPicPr>
            <a:picLocks noChangeAspect="1"/>
          </p:cNvPicPr>
          <p:nvPr/>
        </p:nvPicPr>
        <p:blipFill rotWithShape="1">
          <a:blip r:embed="rId4"/>
          <a:srcRect l="17561" t="37540" r="14146" b="11853"/>
          <a:stretch/>
        </p:blipFill>
        <p:spPr>
          <a:xfrm>
            <a:off x="3844606" y="3649486"/>
            <a:ext cx="5235188" cy="2980278"/>
          </a:xfrm>
          <a:prstGeom prst="rect">
            <a:avLst/>
          </a:prstGeom>
        </p:spPr>
      </p:pic>
      <p:pic>
        <p:nvPicPr>
          <p:cNvPr id="12" name="Picture 12" descr="A picture containing text, businesscard, vector graphics&#10;&#10;Description automatically generated">
            <a:extLst>
              <a:ext uri="{FF2B5EF4-FFF2-40B4-BE49-F238E27FC236}">
                <a16:creationId xmlns:a16="http://schemas.microsoft.com/office/drawing/2014/main" id="{4E0A472A-9AFB-4F06-E24D-CC3586B25954}"/>
              </a:ext>
            </a:extLst>
          </p:cNvPr>
          <p:cNvPicPr>
            <a:picLocks noChangeAspect="1"/>
          </p:cNvPicPr>
          <p:nvPr/>
        </p:nvPicPr>
        <p:blipFill rotWithShape="1">
          <a:blip r:embed="rId5"/>
          <a:srcRect l="12208" t="10101" r="15844" b="7071"/>
          <a:stretch/>
        </p:blipFill>
        <p:spPr>
          <a:xfrm>
            <a:off x="7551442" y="653741"/>
            <a:ext cx="3893656" cy="3465372"/>
          </a:xfrm>
          <a:prstGeom prst="rect">
            <a:avLst/>
          </a:prstGeom>
        </p:spPr>
      </p:pic>
      <p:pic>
        <p:nvPicPr>
          <p:cNvPr id="16" name="Picture 16" descr="Graphical user interface, application&#10;&#10;Description automatically generated">
            <a:extLst>
              <a:ext uri="{FF2B5EF4-FFF2-40B4-BE49-F238E27FC236}">
                <a16:creationId xmlns:a16="http://schemas.microsoft.com/office/drawing/2014/main" id="{46955857-033C-6936-0769-1FDA33F1F5B3}"/>
              </a:ext>
            </a:extLst>
          </p:cNvPr>
          <p:cNvPicPr>
            <a:picLocks noChangeAspect="1"/>
          </p:cNvPicPr>
          <p:nvPr/>
        </p:nvPicPr>
        <p:blipFill rotWithShape="1">
          <a:blip r:embed="rId6"/>
          <a:srcRect l="17198" t="14566" r="63024" b="64706"/>
          <a:stretch/>
        </p:blipFill>
        <p:spPr>
          <a:xfrm>
            <a:off x="10199853" y="4964200"/>
            <a:ext cx="1507112" cy="2044172"/>
          </a:xfrm>
          <a:prstGeom prst="rect">
            <a:avLst/>
          </a:prstGeom>
        </p:spPr>
      </p:pic>
      <p:pic>
        <p:nvPicPr>
          <p:cNvPr id="2" name="Picture 2" descr="Qr code&#10;&#10;Description automatically generated">
            <a:extLst>
              <a:ext uri="{FF2B5EF4-FFF2-40B4-BE49-F238E27FC236}">
                <a16:creationId xmlns:a16="http://schemas.microsoft.com/office/drawing/2014/main" id="{BC83570B-2EB4-539A-F620-9D81EE5B9284}"/>
              </a:ext>
            </a:extLst>
          </p:cNvPr>
          <p:cNvPicPr>
            <a:picLocks noChangeAspect="1"/>
          </p:cNvPicPr>
          <p:nvPr/>
        </p:nvPicPr>
        <p:blipFill>
          <a:blip r:embed="rId7"/>
          <a:stretch>
            <a:fillRect/>
          </a:stretch>
        </p:blipFill>
        <p:spPr>
          <a:xfrm>
            <a:off x="988142" y="3968937"/>
            <a:ext cx="2282313" cy="2349125"/>
          </a:xfrm>
          <a:prstGeom prst="rect">
            <a:avLst/>
          </a:prstGeom>
        </p:spPr>
      </p:pic>
    </p:spTree>
    <p:extLst>
      <p:ext uri="{BB962C8B-B14F-4D97-AF65-F5344CB8AC3E}">
        <p14:creationId xmlns:p14="http://schemas.microsoft.com/office/powerpoint/2010/main" val="311063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7B16CB71-3D78-2A14-512E-095A3BCEA26D}"/>
              </a:ext>
            </a:extLst>
          </p:cNvPr>
          <p:cNvPicPr>
            <a:picLocks noChangeAspect="1"/>
          </p:cNvPicPr>
          <p:nvPr/>
        </p:nvPicPr>
        <p:blipFill rotWithShape="1">
          <a:blip r:embed="rId2"/>
          <a:srcRect l="12234" t="30152" r="11385" b="-152"/>
          <a:stretch/>
        </p:blipFill>
        <p:spPr>
          <a:xfrm>
            <a:off x="42426" y="78196"/>
            <a:ext cx="12024689" cy="6190348"/>
          </a:xfrm>
          <a:prstGeom prst="rect">
            <a:avLst/>
          </a:prstGeom>
        </p:spPr>
      </p:pic>
      <p:pic>
        <p:nvPicPr>
          <p:cNvPr id="11" name="Picture 11">
            <a:extLst>
              <a:ext uri="{FF2B5EF4-FFF2-40B4-BE49-F238E27FC236}">
                <a16:creationId xmlns:a16="http://schemas.microsoft.com/office/drawing/2014/main" id="{4C57CE30-EFBC-78CF-8A7C-AFD2DABC25FD}"/>
              </a:ext>
            </a:extLst>
          </p:cNvPr>
          <p:cNvPicPr>
            <a:picLocks noGrp="1" noChangeAspect="1"/>
          </p:cNvPicPr>
          <p:nvPr>
            <p:ph idx="4294967295"/>
          </p:nvPr>
        </p:nvPicPr>
        <p:blipFill>
          <a:blip r:embed="rId3"/>
          <a:stretch>
            <a:fillRect/>
          </a:stretch>
        </p:blipFill>
        <p:spPr>
          <a:xfrm>
            <a:off x="-2434" y="-47407"/>
            <a:ext cx="12293600" cy="6954838"/>
          </a:xfrm>
        </p:spPr>
      </p:pic>
      <p:sp>
        <p:nvSpPr>
          <p:cNvPr id="3" name="Title 2">
            <a:extLst>
              <a:ext uri="{FF2B5EF4-FFF2-40B4-BE49-F238E27FC236}">
                <a16:creationId xmlns:a16="http://schemas.microsoft.com/office/drawing/2014/main" id="{813792A6-ACCC-93DC-3C62-F5D44AB9B43E}"/>
              </a:ext>
            </a:extLst>
          </p:cNvPr>
          <p:cNvSpPr>
            <a:spLocks noGrp="1"/>
          </p:cNvSpPr>
          <p:nvPr>
            <p:ph type="ctrTitle"/>
          </p:nvPr>
        </p:nvSpPr>
        <p:spPr>
          <a:xfrm>
            <a:off x="1524000" y="5267713"/>
            <a:ext cx="9144000" cy="998794"/>
          </a:xfrm>
        </p:spPr>
        <p:txBody>
          <a:bodyPr>
            <a:normAutofit/>
          </a:bodyPr>
          <a:lstStyle/>
          <a:p>
            <a:r>
              <a:rPr lang="en-US" sz="5400" b="1">
                <a:solidFill>
                  <a:srgbClr val="FFFFFF"/>
                </a:solidFill>
                <a:ea typeface="Calibri Light" panose="020F0302020204030204"/>
                <a:cs typeface="Calibri Light" panose="020F0302020204030204"/>
              </a:rPr>
              <a:t>First Round of Selections</a:t>
            </a:r>
            <a:endParaRPr lang="en-US" sz="5400" b="1">
              <a:ea typeface="Calibri Light" panose="020F0302020204030204"/>
              <a:cs typeface="Calibri Light" panose="020F0302020204030204"/>
            </a:endParaRPr>
          </a:p>
        </p:txBody>
      </p:sp>
    </p:spTree>
    <p:extLst>
      <p:ext uri="{BB962C8B-B14F-4D97-AF65-F5344CB8AC3E}">
        <p14:creationId xmlns:p14="http://schemas.microsoft.com/office/powerpoint/2010/main" val="1001406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224194" y="2314978"/>
            <a:ext cx="7114135" cy="1001209"/>
          </a:xfrm>
        </p:spPr>
        <p:txBody>
          <a:bodyPr>
            <a:noAutofit/>
          </a:bodyPr>
          <a:lstStyle/>
          <a:p>
            <a:pPr algn="ctr"/>
            <a:r>
              <a:rPr lang="en-US" sz="6600" b="1" i="1">
                <a:solidFill>
                  <a:srgbClr val="FFFFFF"/>
                </a:solidFill>
                <a:cs typeface="Calibri Light"/>
              </a:rPr>
              <a:t>Dinosaurs</a:t>
            </a:r>
            <a:endParaRPr lang="en-US" sz="6600" i="1"/>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826420" y="3327399"/>
            <a:ext cx="5897393" cy="736850"/>
          </a:xfrm>
        </p:spPr>
        <p:txBody>
          <a:bodyPr vert="horz" lIns="91440" tIns="45720" rIns="91440" bIns="45720" rtlCol="0" anchor="t">
            <a:noAutofit/>
          </a:bodyPr>
          <a:lstStyle/>
          <a:p>
            <a:pPr algn="ctr">
              <a:lnSpc>
                <a:spcPct val="100000"/>
              </a:lnSpc>
              <a:spcBef>
                <a:spcPts val="0"/>
              </a:spcBef>
            </a:pPr>
            <a:r>
              <a:rPr lang="en-US" sz="3600">
                <a:solidFill>
                  <a:schemeClr val="bg1"/>
                </a:solidFill>
                <a:cs typeface="Calibri"/>
              </a:rPr>
              <a:t>by </a:t>
            </a:r>
            <a:r>
              <a:rPr lang="en-US" sz="3600">
                <a:solidFill>
                  <a:schemeClr val="bg1"/>
                </a:solidFill>
                <a:ea typeface="+mn-lt"/>
                <a:cs typeface="+mn-lt"/>
              </a:rPr>
              <a:t>Lydia Millet</a:t>
            </a:r>
            <a:endParaRPr lang="en-US" sz="3600">
              <a:solidFill>
                <a:schemeClr val="bg1"/>
              </a:solidFill>
              <a:cs typeface="Calibri"/>
            </a:endParaRPr>
          </a:p>
        </p:txBody>
      </p:sp>
      <p:sp>
        <p:nvSpPr>
          <p:cNvPr id="2" name="TextBox 1">
            <a:extLst>
              <a:ext uri="{FF2B5EF4-FFF2-40B4-BE49-F238E27FC236}">
                <a16:creationId xmlns:a16="http://schemas.microsoft.com/office/drawing/2014/main" id="{5BB1E1EB-F62D-9A68-965F-91197F0318BF}"/>
              </a:ext>
            </a:extLst>
          </p:cNvPr>
          <p:cNvSpPr txBox="1"/>
          <p:nvPr/>
        </p:nvSpPr>
        <p:spPr>
          <a:xfrm>
            <a:off x="828842" y="4493729"/>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828841" y="1722370"/>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Beth recommends</a:t>
            </a:r>
          </a:p>
        </p:txBody>
      </p:sp>
      <p:pic>
        <p:nvPicPr>
          <p:cNvPr id="8" name="Picture 7" descr="A book cover with a bird&#10;&#10;Description automatically generated">
            <a:extLst>
              <a:ext uri="{FF2B5EF4-FFF2-40B4-BE49-F238E27FC236}">
                <a16:creationId xmlns:a16="http://schemas.microsoft.com/office/drawing/2014/main" id="{5BB47DF3-AF2C-31B6-6B81-AFC9192AD278}"/>
              </a:ext>
            </a:extLst>
          </p:cNvPr>
          <p:cNvPicPr>
            <a:picLocks noChangeAspect="1"/>
          </p:cNvPicPr>
          <p:nvPr/>
        </p:nvPicPr>
        <p:blipFill>
          <a:blip r:embed="rId2"/>
          <a:stretch>
            <a:fillRect/>
          </a:stretch>
        </p:blipFill>
        <p:spPr>
          <a:xfrm>
            <a:off x="7182205" y="844296"/>
            <a:ext cx="3617541" cy="5170744"/>
          </a:xfrm>
          <a:prstGeom prst="rect">
            <a:avLst/>
          </a:prstGeom>
        </p:spPr>
      </p:pic>
    </p:spTree>
    <p:extLst>
      <p:ext uri="{BB962C8B-B14F-4D97-AF65-F5344CB8AC3E}">
        <p14:creationId xmlns:p14="http://schemas.microsoft.com/office/powerpoint/2010/main" val="336970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p:txBody>
          <a:bodyPr>
            <a:noAutofit/>
          </a:bodyPr>
          <a:lstStyle/>
          <a:p>
            <a:pPr algn="ctr"/>
            <a:r>
              <a:rPr lang="en-US" sz="4800" b="1" dirty="0">
                <a:solidFill>
                  <a:srgbClr val="FFFFFF"/>
                </a:solidFill>
                <a:ea typeface="Calibri Light"/>
                <a:cs typeface="Calibri Light"/>
              </a:rPr>
              <a:t>Mikki's Tip: Technology Assistance at HCLS</a:t>
            </a:r>
          </a:p>
        </p:txBody>
      </p:sp>
      <p:pic>
        <p:nvPicPr>
          <p:cNvPr id="4" name="Picture Placeholder 3" descr="A tablet with a stack of books&#10;&#10;Description automatically generated">
            <a:extLst>
              <a:ext uri="{FF2B5EF4-FFF2-40B4-BE49-F238E27FC236}">
                <a16:creationId xmlns:a16="http://schemas.microsoft.com/office/drawing/2014/main" id="{29104FC1-F812-C4C5-617B-49C208386151}"/>
              </a:ext>
            </a:extLst>
          </p:cNvPr>
          <p:cNvPicPr>
            <a:picLocks noGrp="1" noChangeAspect="1"/>
          </p:cNvPicPr>
          <p:nvPr>
            <p:ph sz="half" idx="1"/>
          </p:nvPr>
        </p:nvPicPr>
        <p:blipFill rotWithShape="1">
          <a:blip r:embed="rId2"/>
          <a:srcRect l="23518" t="923" r="8987" b="-308"/>
          <a:stretch/>
        </p:blipFill>
        <p:spPr>
          <a:xfrm>
            <a:off x="1013085" y="1826666"/>
            <a:ext cx="4412835" cy="4034204"/>
          </a:xfrm>
        </p:spPr>
      </p:pic>
      <p:sp>
        <p:nvSpPr>
          <p:cNvPr id="2" name="Text Placeholder 1">
            <a:extLst>
              <a:ext uri="{FF2B5EF4-FFF2-40B4-BE49-F238E27FC236}">
                <a16:creationId xmlns:a16="http://schemas.microsoft.com/office/drawing/2014/main" id="{9CD73156-D24B-0C6C-EAB3-1BC7F9AD0DC0}"/>
              </a:ext>
            </a:extLst>
          </p:cNvPr>
          <p:cNvSpPr>
            <a:spLocks noGrp="1"/>
          </p:cNvSpPr>
          <p:nvPr>
            <p:ph sz="half" idx="2"/>
          </p:nvPr>
        </p:nvSpPr>
        <p:spPr/>
        <p:txBody>
          <a:bodyPr vert="horz" lIns="91440" tIns="45720" rIns="91440" bIns="45720" rtlCol="0" anchor="t">
            <a:normAutofit/>
          </a:bodyPr>
          <a:lstStyle/>
          <a:p>
            <a:pPr marL="285750" indent="-285750">
              <a:spcAft>
                <a:spcPts val="1000"/>
              </a:spcAft>
              <a:buChar char="•"/>
            </a:pPr>
            <a:r>
              <a:rPr lang="en-US" sz="2800">
                <a:solidFill>
                  <a:schemeClr val="bg1"/>
                </a:solidFill>
                <a:ea typeface="Calibri" panose="020F0502020204030204"/>
                <a:cs typeface="Calibri" panose="020F0502020204030204"/>
              </a:rPr>
              <a:t>Free one hour technology one-on-one appointments with an HCLS Instructor</a:t>
            </a:r>
            <a:endParaRPr lang="en-US">
              <a:solidFill>
                <a:schemeClr val="bg1"/>
              </a:solidFill>
              <a:ea typeface="Calibri"/>
              <a:cs typeface="Calibri"/>
            </a:endParaRPr>
          </a:p>
          <a:p>
            <a:pPr marL="285750" indent="-285750">
              <a:spcAft>
                <a:spcPts val="1000"/>
              </a:spcAft>
              <a:buChar char="•"/>
            </a:pPr>
            <a:r>
              <a:rPr lang="en-US" sz="2800">
                <a:solidFill>
                  <a:schemeClr val="bg1"/>
                </a:solidFill>
                <a:ea typeface="Calibri" panose="020F0502020204030204"/>
                <a:cs typeface="Calibri" panose="020F0502020204030204"/>
              </a:rPr>
              <a:t>Learn how to use free library apps for e-books and more!</a:t>
            </a:r>
          </a:p>
          <a:p>
            <a:pPr marL="285750" indent="-285750">
              <a:buChar char="•"/>
            </a:pPr>
            <a:r>
              <a:rPr lang="en-US" sz="2800">
                <a:solidFill>
                  <a:schemeClr val="bg1"/>
                </a:solidFill>
                <a:ea typeface="Calibri" panose="020F0502020204030204"/>
                <a:cs typeface="Calibri" panose="020F0502020204030204"/>
              </a:rPr>
              <a:t>Schedule your appointment at </a:t>
            </a:r>
            <a:r>
              <a:rPr lang="en-US" sz="2800">
                <a:solidFill>
                  <a:schemeClr val="bg1"/>
                </a:solidFill>
                <a:ea typeface="+mn-lt"/>
                <a:cs typeface="+mn-lt"/>
                <a:hlinkClick r:id="rId3">
                  <a:extLst>
                    <a:ext uri="{A12FA001-AC4F-418D-AE19-62706E023703}">
                      <ahyp:hlinkClr xmlns:ahyp="http://schemas.microsoft.com/office/drawing/2018/hyperlinkcolor" val="tx"/>
                    </a:ext>
                  </a:extLst>
                </a:hlinkClick>
              </a:rPr>
              <a:t>https://tinyurl.com/hcls1on1</a:t>
            </a:r>
            <a:r>
              <a:rPr lang="en-US" sz="2800">
                <a:solidFill>
                  <a:schemeClr val="bg1"/>
                </a:solidFill>
                <a:ea typeface="+mn-lt"/>
                <a:cs typeface="+mn-lt"/>
              </a:rPr>
              <a:t> or by calling your local HCLS branch</a:t>
            </a:r>
          </a:p>
        </p:txBody>
      </p:sp>
    </p:spTree>
    <p:extLst>
      <p:ext uri="{BB962C8B-B14F-4D97-AF65-F5344CB8AC3E}">
        <p14:creationId xmlns:p14="http://schemas.microsoft.com/office/powerpoint/2010/main" val="1305603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5" name="Picture 4" descr="A person with a necklace and earrings&#10;&#10;Description automatically generated">
            <a:extLst>
              <a:ext uri="{FF2B5EF4-FFF2-40B4-BE49-F238E27FC236}">
                <a16:creationId xmlns:a16="http://schemas.microsoft.com/office/drawing/2014/main" id="{D9372EFF-513A-36AB-8115-2DC7FF3A3D8D}"/>
              </a:ext>
            </a:extLst>
          </p:cNvPr>
          <p:cNvPicPr>
            <a:picLocks noChangeAspect="1"/>
          </p:cNvPicPr>
          <p:nvPr/>
        </p:nvPicPr>
        <p:blipFill>
          <a:blip r:embed="rId2"/>
          <a:stretch>
            <a:fillRect/>
          </a:stretch>
        </p:blipFill>
        <p:spPr>
          <a:xfrm>
            <a:off x="7288730" y="834452"/>
            <a:ext cx="3485687" cy="5276537"/>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726486" y="2137676"/>
            <a:ext cx="5897393" cy="1640305"/>
          </a:xfrm>
        </p:spPr>
        <p:txBody>
          <a:bodyPr>
            <a:noAutofit/>
          </a:bodyPr>
          <a:lstStyle/>
          <a:p>
            <a:pPr algn="ctr"/>
            <a:r>
              <a:rPr lang="en-US" sz="6000" b="1" i="1">
                <a:solidFill>
                  <a:srgbClr val="FFFFFF"/>
                </a:solidFill>
                <a:cs typeface="Calibri Light"/>
              </a:rPr>
              <a:t>Lady Tan's </a:t>
            </a:r>
            <a:br>
              <a:rPr lang="en-US" sz="6000" b="1" i="1">
                <a:solidFill>
                  <a:srgbClr val="FFFFFF"/>
                </a:solidFill>
                <a:cs typeface="Calibri Light"/>
              </a:rPr>
            </a:br>
            <a:r>
              <a:rPr lang="en-US" sz="6000" b="1" i="1">
                <a:solidFill>
                  <a:srgbClr val="FFFFFF"/>
                </a:solidFill>
                <a:cs typeface="Calibri Light"/>
              </a:rPr>
              <a:t>Circle of Women</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664027" y="4026940"/>
            <a:ext cx="5897393" cy="736850"/>
          </a:xfrm>
        </p:spPr>
        <p:txBody>
          <a:bodyPr vert="horz" lIns="91440" tIns="45720" rIns="91440" bIns="45720" rtlCol="0" anchor="t">
            <a:noAutofit/>
          </a:bodyPr>
          <a:lstStyle/>
          <a:p>
            <a:pPr algn="ctr"/>
            <a:r>
              <a:rPr lang="en-US" sz="4800">
                <a:solidFill>
                  <a:schemeClr val="bg1"/>
                </a:solidFill>
                <a:cs typeface="Calibri"/>
              </a:rPr>
              <a:t>by </a:t>
            </a:r>
            <a:r>
              <a:rPr lang="en-US" sz="4800">
                <a:solidFill>
                  <a:schemeClr val="bg1"/>
                </a:solidFill>
                <a:ea typeface="+mn-lt"/>
                <a:cs typeface="+mn-lt"/>
              </a:rPr>
              <a:t>Lisa See</a:t>
            </a:r>
            <a:endParaRPr lang="en-US" sz="4800">
              <a:solidFill>
                <a:schemeClr val="bg1"/>
              </a:solidFill>
              <a:ea typeface="Calibri"/>
              <a:cs typeface="Calibri"/>
            </a:endParaRPr>
          </a:p>
        </p:txBody>
      </p:sp>
      <p:sp>
        <p:nvSpPr>
          <p:cNvPr id="2" name="TextBox 1">
            <a:extLst>
              <a:ext uri="{FF2B5EF4-FFF2-40B4-BE49-F238E27FC236}">
                <a16:creationId xmlns:a16="http://schemas.microsoft.com/office/drawing/2014/main" id="{5BB1E1EB-F62D-9A68-965F-91197F0318BF}"/>
              </a:ext>
            </a:extLst>
          </p:cNvPr>
          <p:cNvSpPr txBox="1"/>
          <p:nvPr/>
        </p:nvSpPr>
        <p:spPr>
          <a:xfrm>
            <a:off x="728908" y="5010527"/>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666448" y="1310543"/>
            <a:ext cx="5895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Mikki recommends</a:t>
            </a:r>
          </a:p>
        </p:txBody>
      </p:sp>
    </p:spTree>
    <p:extLst>
      <p:ext uri="{BB962C8B-B14F-4D97-AF65-F5344CB8AC3E}">
        <p14:creationId xmlns:p14="http://schemas.microsoft.com/office/powerpoint/2010/main" val="366328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CDE8"/>
        </a:solidFill>
        <a:effectLst/>
      </p:bgPr>
    </p:bg>
    <p:spTree>
      <p:nvGrpSpPr>
        <p:cNvPr id="1" name=""/>
        <p:cNvGrpSpPr/>
        <p:nvPr/>
      </p:nvGrpSpPr>
      <p:grpSpPr>
        <a:xfrm>
          <a:off x="0" y="0"/>
          <a:ext cx="0" cy="0"/>
          <a:chOff x="0" y="0"/>
          <a:chExt cx="0" cy="0"/>
        </a:xfrm>
      </p:grpSpPr>
      <p:pic>
        <p:nvPicPr>
          <p:cNvPr id="7" name="Picture 6" descr="A book cover with orange strips&#10;&#10;Description automatically generated">
            <a:extLst>
              <a:ext uri="{FF2B5EF4-FFF2-40B4-BE49-F238E27FC236}">
                <a16:creationId xmlns:a16="http://schemas.microsoft.com/office/drawing/2014/main" id="{40C95C7B-478B-6E2A-503D-B3A803409B29}"/>
              </a:ext>
            </a:extLst>
          </p:cNvPr>
          <p:cNvPicPr>
            <a:picLocks noChangeAspect="1"/>
          </p:cNvPicPr>
          <p:nvPr/>
        </p:nvPicPr>
        <p:blipFill>
          <a:blip r:embed="rId2"/>
          <a:stretch>
            <a:fillRect/>
          </a:stretch>
        </p:blipFill>
        <p:spPr>
          <a:xfrm>
            <a:off x="7243609" y="884904"/>
            <a:ext cx="3518104" cy="5272546"/>
          </a:xfrm>
          <a:prstGeom prst="rect">
            <a:avLst/>
          </a:prstGeom>
        </p:spPr>
      </p:pic>
      <p:sp>
        <p:nvSpPr>
          <p:cNvPr id="3" name="Title 2">
            <a:extLst>
              <a:ext uri="{FF2B5EF4-FFF2-40B4-BE49-F238E27FC236}">
                <a16:creationId xmlns:a16="http://schemas.microsoft.com/office/drawing/2014/main" id="{813792A6-ACCC-93DC-3C62-F5D44AB9B43E}"/>
              </a:ext>
            </a:extLst>
          </p:cNvPr>
          <p:cNvSpPr>
            <a:spLocks noGrp="1"/>
          </p:cNvSpPr>
          <p:nvPr>
            <p:ph type="title"/>
          </p:nvPr>
        </p:nvSpPr>
        <p:spPr>
          <a:xfrm>
            <a:off x="697024" y="1445712"/>
            <a:ext cx="5897393" cy="2390014"/>
          </a:xfrm>
        </p:spPr>
        <p:txBody>
          <a:bodyPr>
            <a:noAutofit/>
          </a:bodyPr>
          <a:lstStyle/>
          <a:p>
            <a:pPr algn="ctr"/>
            <a:r>
              <a:rPr lang="en-US" sz="6600" b="1" i="1">
                <a:solidFill>
                  <a:srgbClr val="FFFFFF"/>
                </a:solidFill>
                <a:cs typeface="Calibri Light"/>
              </a:rPr>
              <a:t>The Marriage Portrait</a:t>
            </a:r>
          </a:p>
        </p:txBody>
      </p:sp>
      <p:sp>
        <p:nvSpPr>
          <p:cNvPr id="6" name="Text Placeholder 5">
            <a:extLst>
              <a:ext uri="{FF2B5EF4-FFF2-40B4-BE49-F238E27FC236}">
                <a16:creationId xmlns:a16="http://schemas.microsoft.com/office/drawing/2014/main" id="{EF1FC109-8302-B40B-648B-D92D8A17AF6E}"/>
              </a:ext>
            </a:extLst>
          </p:cNvPr>
          <p:cNvSpPr>
            <a:spLocks noGrp="1"/>
          </p:cNvSpPr>
          <p:nvPr>
            <p:ph type="body" sz="half" idx="2"/>
          </p:nvPr>
        </p:nvSpPr>
        <p:spPr>
          <a:xfrm>
            <a:off x="818073" y="4076189"/>
            <a:ext cx="5909683" cy="847463"/>
          </a:xfrm>
        </p:spPr>
        <p:txBody>
          <a:bodyPr vert="horz" lIns="91440" tIns="45720" rIns="91440" bIns="45720" rtlCol="0" anchor="t">
            <a:noAutofit/>
          </a:bodyPr>
          <a:lstStyle/>
          <a:p>
            <a:pPr algn="ctr"/>
            <a:r>
              <a:rPr lang="en-US" sz="4800">
                <a:solidFill>
                  <a:srgbClr val="FFFFFF"/>
                </a:solidFill>
                <a:cs typeface="Calibri"/>
              </a:rPr>
              <a:t>by Maggie O'Farrell</a:t>
            </a:r>
          </a:p>
        </p:txBody>
      </p:sp>
      <p:sp>
        <p:nvSpPr>
          <p:cNvPr id="2" name="TextBox 1">
            <a:extLst>
              <a:ext uri="{FF2B5EF4-FFF2-40B4-BE49-F238E27FC236}">
                <a16:creationId xmlns:a16="http://schemas.microsoft.com/office/drawing/2014/main" id="{5BB1E1EB-F62D-9A68-965F-91197F0318BF}"/>
              </a:ext>
            </a:extLst>
          </p:cNvPr>
          <p:cNvSpPr txBox="1"/>
          <p:nvPr/>
        </p:nvSpPr>
        <p:spPr>
          <a:xfrm>
            <a:off x="637994" y="4995711"/>
            <a:ext cx="5895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cs typeface="Calibri"/>
              </a:rPr>
              <a:t>FICTION</a:t>
            </a:r>
          </a:p>
        </p:txBody>
      </p:sp>
      <p:sp>
        <p:nvSpPr>
          <p:cNvPr id="4" name="TextBox 3">
            <a:extLst>
              <a:ext uri="{FF2B5EF4-FFF2-40B4-BE49-F238E27FC236}">
                <a16:creationId xmlns:a16="http://schemas.microsoft.com/office/drawing/2014/main" id="{BA87E0B4-6F7E-7450-CAC9-1EB448CD04F9}"/>
              </a:ext>
            </a:extLst>
          </p:cNvPr>
          <p:cNvSpPr txBox="1"/>
          <p:nvPr/>
        </p:nvSpPr>
        <p:spPr>
          <a:xfrm>
            <a:off x="927163" y="789625"/>
            <a:ext cx="56619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Angela recommends</a:t>
            </a:r>
          </a:p>
        </p:txBody>
      </p:sp>
    </p:spTree>
    <p:extLst>
      <p:ext uri="{BB962C8B-B14F-4D97-AF65-F5344CB8AC3E}">
        <p14:creationId xmlns:p14="http://schemas.microsoft.com/office/powerpoint/2010/main" val="20860555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FACE1CDEF7B546A11A87A459DE4595" ma:contentTypeVersion="12" ma:contentTypeDescription="Create a new document." ma:contentTypeScope="" ma:versionID="fe7c60ca98027dd1eacf95ffe4657323">
  <xsd:schema xmlns:xsd="http://www.w3.org/2001/XMLSchema" xmlns:xs="http://www.w3.org/2001/XMLSchema" xmlns:p="http://schemas.microsoft.com/office/2006/metadata/properties" xmlns:ns2="e6e5e39b-48ef-4ecf-82cf-cf6ada81635b" xmlns:ns3="f031a999-ab68-4e54-86dc-34847bed2594" targetNamespace="http://schemas.microsoft.com/office/2006/metadata/properties" ma:root="true" ma:fieldsID="bfaa2393142f640dc3e4360b3370c8a2" ns2:_="" ns3:_="">
    <xsd:import namespace="e6e5e39b-48ef-4ecf-82cf-cf6ada81635b"/>
    <xsd:import namespace="f031a999-ab68-4e54-86dc-34847bed25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e5e39b-48ef-4ecf-82cf-cf6ada8163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31a999-ab68-4e54-86dc-34847bed259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031a999-ab68-4e54-86dc-34847bed2594">
      <UserInfo>
        <DisplayName>Debra E. Kempner</DisplayName>
        <AccountId>388</AccountId>
        <AccountType/>
      </UserInfo>
    </SharedWithUsers>
  </documentManagement>
</p:properties>
</file>

<file path=customXml/itemProps1.xml><?xml version="1.0" encoding="utf-8"?>
<ds:datastoreItem xmlns:ds="http://schemas.openxmlformats.org/officeDocument/2006/customXml" ds:itemID="{C10012CE-5D66-4F2E-A579-549FFB962BE6}">
  <ds:schemaRefs>
    <ds:schemaRef ds:uri="e6e5e39b-48ef-4ecf-82cf-cf6ada81635b"/>
    <ds:schemaRef ds:uri="f031a999-ab68-4e54-86dc-34847bed25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AAB530E3-2693-4206-B099-5D0F26FEF2FF}">
  <ds:schemaRefs>
    <ds:schemaRef ds:uri="http://schemas.microsoft.com/sharepoint/v3/contenttype/forms"/>
  </ds:schemaRefs>
</ds:datastoreItem>
</file>

<file path=customXml/itemProps3.xml><?xml version="1.0" encoding="utf-8"?>
<ds:datastoreItem xmlns:ds="http://schemas.openxmlformats.org/officeDocument/2006/customXml" ds:itemID="{AE687CAC-1887-49E7-9A57-C337F0824F8E}">
  <ds:schemaRefs>
    <ds:schemaRef ds:uri="f031a999-ab68-4e54-86dc-34847bed2594"/>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0</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SketchyVTI</vt:lpstr>
      <vt:lpstr>PowerPoint Presentation</vt:lpstr>
      <vt:lpstr>HCLS Land Acknowledgement</vt:lpstr>
      <vt:lpstr>Upcoming Events</vt:lpstr>
      <vt:lpstr>Books for Discussion Lists</vt:lpstr>
      <vt:lpstr>First Round of Selections</vt:lpstr>
      <vt:lpstr>Dinosaurs</vt:lpstr>
      <vt:lpstr>Mikki's Tip: Technology Assistance at HCLS</vt:lpstr>
      <vt:lpstr>Lady Tan's  Circle of Women</vt:lpstr>
      <vt:lpstr>The Marriage Portrait</vt:lpstr>
      <vt:lpstr>Wendy's Tip</vt:lpstr>
      <vt:lpstr>   </vt:lpstr>
      <vt:lpstr>Yellowface</vt:lpstr>
      <vt:lpstr>Someday, Maybe</vt:lpstr>
      <vt:lpstr>Roslyn's Tip</vt:lpstr>
      <vt:lpstr>The Sewing Girl's Tale: A Story of Crime and Consequences in Revolutionary America</vt:lpstr>
      <vt:lpstr>The Golden Spoon</vt:lpstr>
      <vt:lpstr>Second Round of Selections</vt:lpstr>
      <vt:lpstr>The House of Eve</vt:lpstr>
      <vt:lpstr>Good Night, Irene</vt:lpstr>
      <vt:lpstr>Angela's Tip</vt:lpstr>
      <vt:lpstr>The Naked Don't Fear the Water:  An Underground Journey with Afghan Refugees</vt:lpstr>
      <vt:lpstr>   </vt:lpstr>
      <vt:lpstr>Emily's Tip: ReadingGroupGuides.com</vt:lpstr>
      <vt:lpstr>I Have Some Questions for You</vt:lpstr>
      <vt:lpstr>The Survivalists</vt:lpstr>
      <vt:lpstr>Stash</vt:lpstr>
      <vt:lpstr>The Seven Moons of Maali Almeida</vt:lpstr>
      <vt:lpstr> Third Round of Selections</vt:lpstr>
      <vt:lpstr>Beth's Tip</vt:lpstr>
      <vt:lpstr>The Exceptions:  Nancy Hopkins, MIT, and the Fight for Women in Science</vt:lpstr>
      <vt:lpstr>Crook Manifesto</vt:lpstr>
      <vt:lpstr>Looking for Jane</vt:lpstr>
      <vt:lpstr>   </vt:lpstr>
      <vt:lpstr>A Fever in the Heartland: The Ku Klux Klan's Plot to Take Over America, and the Woman Who Stopped Them</vt:lpstr>
      <vt:lpstr>Angie's Tip</vt:lpstr>
      <vt:lpstr>Roses, in the Mouth of a Lion</vt:lpstr>
      <vt:lpstr>The Measure</vt:lpstr>
      <vt:lpstr>Ash's Tip: NoveList</vt:lpstr>
      <vt:lpstr>Mercury Pictures Presents</vt:lpstr>
      <vt:lpstr>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50</cp:revision>
  <dcterms:created xsi:type="dcterms:W3CDTF">2020-04-30T17:10:57Z</dcterms:created>
  <dcterms:modified xsi:type="dcterms:W3CDTF">2023-10-03T21:06:33Z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0x01010031FACE1CDEF7B546A11A87A459DE4595</vt:lpwstr>
  </property>
</Properties>
</file>